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5"/>
  </p:notesMasterIdLst>
  <p:sldIdLst>
    <p:sldId id="256" r:id="rId2"/>
    <p:sldId id="364" r:id="rId3"/>
    <p:sldId id="366" r:id="rId4"/>
    <p:sldId id="260" r:id="rId5"/>
    <p:sldId id="367" r:id="rId6"/>
    <p:sldId id="368" r:id="rId7"/>
    <p:sldId id="304" r:id="rId8"/>
    <p:sldId id="371" r:id="rId9"/>
    <p:sldId id="261" r:id="rId10"/>
    <p:sldId id="369" r:id="rId11"/>
    <p:sldId id="379" r:id="rId12"/>
    <p:sldId id="404" r:id="rId13"/>
    <p:sldId id="278" r:id="rId14"/>
    <p:sldId id="405" r:id="rId15"/>
    <p:sldId id="372" r:id="rId16"/>
    <p:sldId id="373" r:id="rId17"/>
    <p:sldId id="375" r:id="rId18"/>
    <p:sldId id="403" r:id="rId19"/>
    <p:sldId id="391" r:id="rId20"/>
    <p:sldId id="376" r:id="rId21"/>
    <p:sldId id="382" r:id="rId22"/>
    <p:sldId id="383" r:id="rId23"/>
    <p:sldId id="406" r:id="rId24"/>
    <p:sldId id="384" r:id="rId25"/>
    <p:sldId id="388" r:id="rId26"/>
    <p:sldId id="385" r:id="rId27"/>
    <p:sldId id="387" r:id="rId28"/>
    <p:sldId id="263" r:id="rId29"/>
    <p:sldId id="400" r:id="rId30"/>
    <p:sldId id="297" r:id="rId31"/>
    <p:sldId id="398" r:id="rId32"/>
    <p:sldId id="399" r:id="rId33"/>
    <p:sldId id="326" r:id="rId34"/>
    <p:sldId id="410" r:id="rId35"/>
    <p:sldId id="299" r:id="rId36"/>
    <p:sldId id="329" r:id="rId37"/>
    <p:sldId id="411" r:id="rId38"/>
    <p:sldId id="300" r:id="rId39"/>
    <p:sldId id="434" r:id="rId40"/>
    <p:sldId id="409" r:id="rId41"/>
    <p:sldId id="407" r:id="rId42"/>
    <p:sldId id="435" r:id="rId43"/>
    <p:sldId id="436" r:id="rId44"/>
    <p:sldId id="414" r:id="rId45"/>
    <p:sldId id="301" r:id="rId46"/>
    <p:sldId id="389" r:id="rId47"/>
    <p:sldId id="392" r:id="rId48"/>
    <p:sldId id="390" r:id="rId49"/>
    <p:sldId id="393" r:id="rId50"/>
    <p:sldId id="396" r:id="rId51"/>
    <p:sldId id="397" r:id="rId52"/>
    <p:sldId id="302" r:id="rId53"/>
    <p:sldId id="335" r:id="rId54"/>
    <p:sldId id="412" r:id="rId55"/>
    <p:sldId id="378" r:id="rId56"/>
    <p:sldId id="264" r:id="rId57"/>
    <p:sldId id="290" r:id="rId58"/>
    <p:sldId id="274" r:id="rId59"/>
    <p:sldId id="262" r:id="rId60"/>
    <p:sldId id="265" r:id="rId61"/>
    <p:sldId id="459" r:id="rId62"/>
    <p:sldId id="464" r:id="rId63"/>
    <p:sldId id="460" r:id="rId64"/>
    <p:sldId id="461" r:id="rId65"/>
    <p:sldId id="462" r:id="rId66"/>
    <p:sldId id="415" r:id="rId67"/>
    <p:sldId id="450" r:id="rId68"/>
    <p:sldId id="451" r:id="rId69"/>
    <p:sldId id="455" r:id="rId70"/>
    <p:sldId id="454" r:id="rId71"/>
    <p:sldId id="440" r:id="rId72"/>
    <p:sldId id="458" r:id="rId73"/>
    <p:sldId id="456" r:id="rId74"/>
    <p:sldId id="457" r:id="rId75"/>
    <p:sldId id="441" r:id="rId76"/>
    <p:sldId id="467" r:id="rId77"/>
    <p:sldId id="465" r:id="rId78"/>
    <p:sldId id="466" r:id="rId79"/>
    <p:sldId id="449" r:id="rId80"/>
    <p:sldId id="448" r:id="rId81"/>
    <p:sldId id="444" r:id="rId82"/>
    <p:sldId id="445" r:id="rId83"/>
    <p:sldId id="446" r:id="rId84"/>
    <p:sldId id="463" r:id="rId85"/>
    <p:sldId id="280" r:id="rId86"/>
    <p:sldId id="420" r:id="rId87"/>
    <p:sldId id="421" r:id="rId88"/>
    <p:sldId id="282" r:id="rId89"/>
    <p:sldId id="284" r:id="rId90"/>
    <p:sldId id="286" r:id="rId91"/>
    <p:sldId id="425" r:id="rId92"/>
    <p:sldId id="426" r:id="rId93"/>
    <p:sldId id="433" r:id="rId94"/>
    <p:sldId id="432" r:id="rId95"/>
    <p:sldId id="287" r:id="rId96"/>
    <p:sldId id="308" r:id="rId97"/>
    <p:sldId id="288" r:id="rId98"/>
    <p:sldId id="307" r:id="rId99"/>
    <p:sldId id="309" r:id="rId100"/>
    <p:sldId id="319" r:id="rId101"/>
    <p:sldId id="322" r:id="rId102"/>
    <p:sldId id="321" r:id="rId103"/>
    <p:sldId id="320" r:id="rId104"/>
    <p:sldId id="306" r:id="rId105"/>
    <p:sldId id="341" r:id="rId106"/>
    <p:sldId id="348" r:id="rId107"/>
    <p:sldId id="347" r:id="rId108"/>
    <p:sldId id="337" r:id="rId109"/>
    <p:sldId id="344" r:id="rId110"/>
    <p:sldId id="343" r:id="rId111"/>
    <p:sldId id="353" r:id="rId112"/>
    <p:sldId id="350" r:id="rId113"/>
    <p:sldId id="355" r:id="rId1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FF"/>
    <a:srgbClr val="FB8F53"/>
    <a:srgbClr val="CCECFF"/>
    <a:srgbClr val="FFFFCC"/>
    <a:srgbClr val="FBDF53"/>
    <a:srgbClr val="66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4" autoAdjust="0"/>
    <p:restoredTop sz="94385" autoAdjust="0"/>
  </p:normalViewPr>
  <p:slideViewPr>
    <p:cSldViewPr>
      <p:cViewPr varScale="1">
        <p:scale>
          <a:sx n="122" d="100"/>
          <a:sy n="122" d="100"/>
        </p:scale>
        <p:origin x="-13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ECA6D-AC30-4981-B3E4-765BF71D447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5981B9-FA4D-443A-AE46-3F93268F0ED7}">
      <dgm:prSet phldrT="[Текст]"/>
      <dgm:spPr/>
      <dgm:t>
        <a:bodyPr/>
        <a:lstStyle/>
        <a:p>
          <a:r>
            <a:rPr lang="ru-RU" dirty="0" smtClean="0"/>
            <a:t>Ядерное оружие</a:t>
          </a:r>
          <a:endParaRPr lang="ru-RU" dirty="0"/>
        </a:p>
      </dgm:t>
    </dgm:pt>
    <dgm:pt modelId="{E019BE9B-DEA9-4B7B-B9B9-AEF4E6E0B2F9}" type="parTrans" cxnId="{61BCB483-998D-44A3-91B9-3DCA6D48A48F}">
      <dgm:prSet/>
      <dgm:spPr/>
      <dgm:t>
        <a:bodyPr/>
        <a:lstStyle/>
        <a:p>
          <a:endParaRPr lang="ru-RU"/>
        </a:p>
      </dgm:t>
    </dgm:pt>
    <dgm:pt modelId="{4D33933F-1298-4AAE-A591-5CCC2AA04E4B}" type="sibTrans" cxnId="{61BCB483-998D-44A3-91B9-3DCA6D48A48F}">
      <dgm:prSet/>
      <dgm:spPr/>
      <dgm:t>
        <a:bodyPr/>
        <a:lstStyle/>
        <a:p>
          <a:endParaRPr lang="ru-RU"/>
        </a:p>
      </dgm:t>
    </dgm:pt>
    <dgm:pt modelId="{B8689BC9-3C80-4321-9D89-78293190DDDC}">
      <dgm:prSet phldrT="[Текст]"/>
      <dgm:spPr/>
      <dgm:t>
        <a:bodyPr/>
        <a:lstStyle/>
        <a:p>
          <a:r>
            <a:rPr lang="ru-RU" dirty="0" smtClean="0"/>
            <a:t>Ядерные боеприпасы</a:t>
          </a:r>
          <a:endParaRPr lang="ru-RU" dirty="0"/>
        </a:p>
      </dgm:t>
    </dgm:pt>
    <dgm:pt modelId="{E06A12E0-B017-4025-BDDF-9DC641A9DCD2}" type="parTrans" cxnId="{13420CC0-DBE0-4D82-9546-6B338BC78528}">
      <dgm:prSet/>
      <dgm:spPr/>
      <dgm:t>
        <a:bodyPr/>
        <a:lstStyle/>
        <a:p>
          <a:endParaRPr lang="ru-RU"/>
        </a:p>
      </dgm:t>
    </dgm:pt>
    <dgm:pt modelId="{F1D7C795-67AA-4B0B-A9CC-A413F8168930}" type="sibTrans" cxnId="{13420CC0-DBE0-4D82-9546-6B338BC78528}">
      <dgm:prSet/>
      <dgm:spPr/>
      <dgm:t>
        <a:bodyPr/>
        <a:lstStyle/>
        <a:p>
          <a:endParaRPr lang="ru-RU"/>
        </a:p>
      </dgm:t>
    </dgm:pt>
    <dgm:pt modelId="{1DEFC785-22D1-4670-B92F-EA9C0A98EE00}">
      <dgm:prSet phldrT="[Текст]"/>
      <dgm:spPr/>
      <dgm:t>
        <a:bodyPr/>
        <a:lstStyle/>
        <a:p>
          <a:r>
            <a:rPr lang="ru-RU" dirty="0" smtClean="0"/>
            <a:t>Боевые части ракет и торпед</a:t>
          </a:r>
          <a:endParaRPr lang="ru-RU" dirty="0"/>
        </a:p>
      </dgm:t>
    </dgm:pt>
    <dgm:pt modelId="{890777F8-4F06-46BD-8626-C478A103E034}" type="parTrans" cxnId="{4B1B694F-AB97-4DDF-97E7-E780EAD9368C}">
      <dgm:prSet/>
      <dgm:spPr/>
      <dgm:t>
        <a:bodyPr/>
        <a:lstStyle/>
        <a:p>
          <a:endParaRPr lang="ru-RU"/>
        </a:p>
      </dgm:t>
    </dgm:pt>
    <dgm:pt modelId="{3D497F5F-E01A-4E04-9FAB-912A23D7DB6B}" type="sibTrans" cxnId="{4B1B694F-AB97-4DDF-97E7-E780EAD9368C}">
      <dgm:prSet/>
      <dgm:spPr/>
      <dgm:t>
        <a:bodyPr/>
        <a:lstStyle/>
        <a:p>
          <a:endParaRPr lang="ru-RU"/>
        </a:p>
      </dgm:t>
    </dgm:pt>
    <dgm:pt modelId="{361D3597-8305-4DF7-9237-416F9A7775CB}">
      <dgm:prSet phldrT="[Текст]"/>
      <dgm:spPr/>
      <dgm:t>
        <a:bodyPr/>
        <a:lstStyle/>
        <a:p>
          <a:r>
            <a:rPr lang="ru-RU" dirty="0" smtClean="0"/>
            <a:t>Авиационные и глубинные бомбы</a:t>
          </a:r>
          <a:endParaRPr lang="ru-RU" dirty="0"/>
        </a:p>
      </dgm:t>
    </dgm:pt>
    <dgm:pt modelId="{428A1116-89B1-40F7-916D-9FAC056562C6}" type="parTrans" cxnId="{9F212C78-0A18-44A3-AC65-CAB2C61BE693}">
      <dgm:prSet/>
      <dgm:spPr/>
      <dgm:t>
        <a:bodyPr/>
        <a:lstStyle/>
        <a:p>
          <a:endParaRPr lang="ru-RU"/>
        </a:p>
      </dgm:t>
    </dgm:pt>
    <dgm:pt modelId="{8B6E20E9-D076-4A49-9834-732EE43B08BE}" type="sibTrans" cxnId="{9F212C78-0A18-44A3-AC65-CAB2C61BE693}">
      <dgm:prSet/>
      <dgm:spPr/>
      <dgm:t>
        <a:bodyPr/>
        <a:lstStyle/>
        <a:p>
          <a:endParaRPr lang="ru-RU"/>
        </a:p>
      </dgm:t>
    </dgm:pt>
    <dgm:pt modelId="{46D8C7C1-25F8-405D-96A8-3D220998A69D}">
      <dgm:prSet phldrT="[Текст]"/>
      <dgm:spPr/>
      <dgm:t>
        <a:bodyPr/>
        <a:lstStyle/>
        <a:p>
          <a:r>
            <a:rPr lang="ru-RU" dirty="0" smtClean="0"/>
            <a:t>Средства управления </a:t>
          </a:r>
          <a:endParaRPr lang="ru-RU" dirty="0"/>
        </a:p>
      </dgm:t>
    </dgm:pt>
    <dgm:pt modelId="{C216D31B-1809-44B1-9DDA-E6A91FFB041F}" type="parTrans" cxnId="{B9E0E734-9901-43E7-9D03-F65D7EDB867B}">
      <dgm:prSet/>
      <dgm:spPr/>
      <dgm:t>
        <a:bodyPr/>
        <a:lstStyle/>
        <a:p>
          <a:endParaRPr lang="ru-RU"/>
        </a:p>
      </dgm:t>
    </dgm:pt>
    <dgm:pt modelId="{DE69120D-6123-41E2-98E9-935BC6C3A4E2}" type="sibTrans" cxnId="{B9E0E734-9901-43E7-9D03-F65D7EDB867B}">
      <dgm:prSet/>
      <dgm:spPr/>
      <dgm:t>
        <a:bodyPr/>
        <a:lstStyle/>
        <a:p>
          <a:endParaRPr lang="ru-RU"/>
        </a:p>
      </dgm:t>
    </dgm:pt>
    <dgm:pt modelId="{72A88489-7DE5-4873-A9AE-8119826F29CE}">
      <dgm:prSet phldrT="[Текст]" custT="1"/>
      <dgm:spPr/>
      <dgm:t>
        <a:bodyPr/>
        <a:lstStyle/>
        <a:p>
          <a:r>
            <a:rPr lang="ru-RU" sz="1400" b="1" dirty="0" smtClean="0"/>
            <a:t>Ракеты</a:t>
          </a:r>
        </a:p>
        <a:p>
          <a:r>
            <a:rPr lang="ru-RU" sz="1400" b="1" dirty="0" smtClean="0"/>
            <a:t>Корабли</a:t>
          </a:r>
        </a:p>
        <a:p>
          <a:r>
            <a:rPr lang="ru-RU" sz="1400" b="1" dirty="0" smtClean="0"/>
            <a:t>Самолёты</a:t>
          </a:r>
        </a:p>
        <a:p>
          <a:r>
            <a:rPr lang="ru-RU" sz="1400" b="1" dirty="0" smtClean="0"/>
            <a:t>Подводные лодки</a:t>
          </a:r>
        </a:p>
        <a:p>
          <a:r>
            <a:rPr lang="ru-RU" sz="1400" b="1" dirty="0" smtClean="0"/>
            <a:t>Артиллерийские системы</a:t>
          </a:r>
          <a:endParaRPr lang="ru-RU" sz="1400" b="1" dirty="0"/>
        </a:p>
      </dgm:t>
    </dgm:pt>
    <dgm:pt modelId="{A9C6BC30-A877-434E-B03D-D47A71DD5675}" type="parTrans" cxnId="{4B4D9507-DA87-42B6-BEE5-20C9AD3BF12B}">
      <dgm:prSet/>
      <dgm:spPr/>
      <dgm:t>
        <a:bodyPr/>
        <a:lstStyle/>
        <a:p>
          <a:endParaRPr lang="ru-RU"/>
        </a:p>
      </dgm:t>
    </dgm:pt>
    <dgm:pt modelId="{E86B0F66-9DEE-4494-BB7F-06F44B0E96DF}" type="sibTrans" cxnId="{4B4D9507-DA87-42B6-BEE5-20C9AD3BF12B}">
      <dgm:prSet/>
      <dgm:spPr/>
      <dgm:t>
        <a:bodyPr/>
        <a:lstStyle/>
        <a:p>
          <a:endParaRPr lang="ru-RU"/>
        </a:p>
      </dgm:t>
    </dgm:pt>
    <dgm:pt modelId="{AE8EB7A1-D2C9-4CBA-AAA6-DC900B70521C}">
      <dgm:prSet phldrT="[Текст]"/>
      <dgm:spPr/>
      <dgm:t>
        <a:bodyPr/>
        <a:lstStyle/>
        <a:p>
          <a:r>
            <a:rPr lang="ru-RU" dirty="0" smtClean="0"/>
            <a:t>Средства доставки (носители)</a:t>
          </a:r>
          <a:endParaRPr lang="ru-RU" dirty="0"/>
        </a:p>
      </dgm:t>
    </dgm:pt>
    <dgm:pt modelId="{5EEE68FC-14FC-4769-9F28-5B14E82C8BA0}" type="parTrans" cxnId="{40F6D9F8-FD84-4C61-9468-0CE7BA76DA2E}">
      <dgm:prSet/>
      <dgm:spPr/>
      <dgm:t>
        <a:bodyPr/>
        <a:lstStyle/>
        <a:p>
          <a:endParaRPr lang="ru-RU"/>
        </a:p>
      </dgm:t>
    </dgm:pt>
    <dgm:pt modelId="{94AD30DE-161F-43A1-ABE0-DC1EDFB3236F}" type="sibTrans" cxnId="{40F6D9F8-FD84-4C61-9468-0CE7BA76DA2E}">
      <dgm:prSet/>
      <dgm:spPr/>
      <dgm:t>
        <a:bodyPr/>
        <a:lstStyle/>
        <a:p>
          <a:endParaRPr lang="ru-RU"/>
        </a:p>
      </dgm:t>
    </dgm:pt>
    <dgm:pt modelId="{7DD81F37-9F0A-4D7B-8138-19D0A3F4AA31}">
      <dgm:prSet phldrT="[Текст]"/>
      <dgm:spPr/>
      <dgm:t>
        <a:bodyPr/>
        <a:lstStyle/>
        <a:p>
          <a:r>
            <a:rPr lang="ru-RU" dirty="0" smtClean="0"/>
            <a:t>Артиллерийские снаряды и мины</a:t>
          </a:r>
          <a:endParaRPr lang="ru-RU" dirty="0"/>
        </a:p>
      </dgm:t>
    </dgm:pt>
    <dgm:pt modelId="{D765668D-3967-4A36-9A4D-BF0A483D20EC}" type="parTrans" cxnId="{37A1254E-7CF5-4BE8-B265-6E22B422C719}">
      <dgm:prSet/>
      <dgm:spPr/>
      <dgm:t>
        <a:bodyPr/>
        <a:lstStyle/>
        <a:p>
          <a:endParaRPr lang="ru-RU"/>
        </a:p>
      </dgm:t>
    </dgm:pt>
    <dgm:pt modelId="{E9645693-BE0C-4895-AA36-0A4AE0B2C316}" type="sibTrans" cxnId="{37A1254E-7CF5-4BE8-B265-6E22B422C719}">
      <dgm:prSet/>
      <dgm:spPr/>
      <dgm:t>
        <a:bodyPr/>
        <a:lstStyle/>
        <a:p>
          <a:endParaRPr lang="ru-RU"/>
        </a:p>
      </dgm:t>
    </dgm:pt>
    <dgm:pt modelId="{94F11B7B-EEFA-4628-B6C1-60DAB5C808EC}" type="pres">
      <dgm:prSet presAssocID="{01CECA6D-AC30-4981-B3E4-765BF71D44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06094B-ACBD-447E-AF52-F4123DC69A56}" type="pres">
      <dgm:prSet presAssocID="{AC5981B9-FA4D-443A-AE46-3F93268F0ED7}" presName="hierRoot1" presStyleCnt="0"/>
      <dgm:spPr/>
    </dgm:pt>
    <dgm:pt modelId="{F22BBB3A-9623-4A14-B714-6B242C766431}" type="pres">
      <dgm:prSet presAssocID="{AC5981B9-FA4D-443A-AE46-3F93268F0ED7}" presName="composite" presStyleCnt="0"/>
      <dgm:spPr/>
    </dgm:pt>
    <dgm:pt modelId="{971A27AE-FA38-4494-B93B-AF86416E0C91}" type="pres">
      <dgm:prSet presAssocID="{AC5981B9-FA4D-443A-AE46-3F93268F0ED7}" presName="background" presStyleLbl="node0" presStyleIdx="0" presStyleCnt="1"/>
      <dgm:spPr/>
    </dgm:pt>
    <dgm:pt modelId="{8069D50F-3C0C-48E6-92D0-97D8FFEE9A10}" type="pres">
      <dgm:prSet presAssocID="{AC5981B9-FA4D-443A-AE46-3F93268F0ED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625C6A-D3D1-4CD7-96B9-109BFD67DDC2}" type="pres">
      <dgm:prSet presAssocID="{AC5981B9-FA4D-443A-AE46-3F93268F0ED7}" presName="hierChild2" presStyleCnt="0"/>
      <dgm:spPr/>
    </dgm:pt>
    <dgm:pt modelId="{D33F6111-0470-406B-B777-65D18A402721}" type="pres">
      <dgm:prSet presAssocID="{E06A12E0-B017-4025-BDDF-9DC641A9DCD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C28F2626-A267-44C7-A07D-E2BB833E5FDA}" type="pres">
      <dgm:prSet presAssocID="{B8689BC9-3C80-4321-9D89-78293190DDDC}" presName="hierRoot2" presStyleCnt="0"/>
      <dgm:spPr/>
    </dgm:pt>
    <dgm:pt modelId="{2F1802E0-32D4-49CB-9F6E-E6759D38050E}" type="pres">
      <dgm:prSet presAssocID="{B8689BC9-3C80-4321-9D89-78293190DDDC}" presName="composite2" presStyleCnt="0"/>
      <dgm:spPr/>
    </dgm:pt>
    <dgm:pt modelId="{A2B799F7-CA80-49BC-A9F3-3791480A5BA8}" type="pres">
      <dgm:prSet presAssocID="{B8689BC9-3C80-4321-9D89-78293190DDDC}" presName="background2" presStyleLbl="node2" presStyleIdx="0" presStyleCnt="3"/>
      <dgm:spPr/>
    </dgm:pt>
    <dgm:pt modelId="{74FE6439-3A07-4EF1-B1AA-57D1180496F8}" type="pres">
      <dgm:prSet presAssocID="{B8689BC9-3C80-4321-9D89-78293190DDDC}" presName="text2" presStyleLbl="fgAcc2" presStyleIdx="0" presStyleCnt="3" custLinFactNeighborX="-26771" custLinFactNeighborY="-11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51104C-BEB8-43AF-B9E5-64BAB92D91BB}" type="pres">
      <dgm:prSet presAssocID="{B8689BC9-3C80-4321-9D89-78293190DDDC}" presName="hierChild3" presStyleCnt="0"/>
      <dgm:spPr/>
    </dgm:pt>
    <dgm:pt modelId="{557290DC-9B06-43CF-95F2-130B85220CB6}" type="pres">
      <dgm:prSet presAssocID="{890777F8-4F06-46BD-8626-C478A103E034}" presName="Name17" presStyleLbl="parChTrans1D3" presStyleIdx="0" presStyleCnt="4"/>
      <dgm:spPr/>
      <dgm:t>
        <a:bodyPr/>
        <a:lstStyle/>
        <a:p>
          <a:endParaRPr lang="ru-RU"/>
        </a:p>
      </dgm:t>
    </dgm:pt>
    <dgm:pt modelId="{9FC342B0-4544-4C76-B566-883FD5C42AE0}" type="pres">
      <dgm:prSet presAssocID="{1DEFC785-22D1-4670-B92F-EA9C0A98EE00}" presName="hierRoot3" presStyleCnt="0"/>
      <dgm:spPr/>
    </dgm:pt>
    <dgm:pt modelId="{7694A823-5F86-4B07-909B-2EC936A43CB4}" type="pres">
      <dgm:prSet presAssocID="{1DEFC785-22D1-4670-B92F-EA9C0A98EE00}" presName="composite3" presStyleCnt="0"/>
      <dgm:spPr/>
    </dgm:pt>
    <dgm:pt modelId="{06230D18-DB84-4364-8FFC-1E03FB70A7F1}" type="pres">
      <dgm:prSet presAssocID="{1DEFC785-22D1-4670-B92F-EA9C0A98EE00}" presName="background3" presStyleLbl="node3" presStyleIdx="0" presStyleCnt="4"/>
      <dgm:spPr/>
    </dgm:pt>
    <dgm:pt modelId="{365133BB-A1A3-464A-9B45-717F41A0A440}" type="pres">
      <dgm:prSet presAssocID="{1DEFC785-22D1-4670-B92F-EA9C0A98EE00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A8E652-216F-4923-8150-1A33A8238CA9}" type="pres">
      <dgm:prSet presAssocID="{1DEFC785-22D1-4670-B92F-EA9C0A98EE00}" presName="hierChild4" presStyleCnt="0"/>
      <dgm:spPr/>
    </dgm:pt>
    <dgm:pt modelId="{829A8240-0A2B-44D8-8DFD-353BA13E86E3}" type="pres">
      <dgm:prSet presAssocID="{428A1116-89B1-40F7-916D-9FAC056562C6}" presName="Name17" presStyleLbl="parChTrans1D3" presStyleIdx="1" presStyleCnt="4"/>
      <dgm:spPr/>
      <dgm:t>
        <a:bodyPr/>
        <a:lstStyle/>
        <a:p>
          <a:endParaRPr lang="ru-RU"/>
        </a:p>
      </dgm:t>
    </dgm:pt>
    <dgm:pt modelId="{20853210-6021-4C4F-9741-DC2E43000EE5}" type="pres">
      <dgm:prSet presAssocID="{361D3597-8305-4DF7-9237-416F9A7775CB}" presName="hierRoot3" presStyleCnt="0"/>
      <dgm:spPr/>
    </dgm:pt>
    <dgm:pt modelId="{7BF75E79-0F99-4C40-ACD3-C4EFD1AB5330}" type="pres">
      <dgm:prSet presAssocID="{361D3597-8305-4DF7-9237-416F9A7775CB}" presName="composite3" presStyleCnt="0"/>
      <dgm:spPr/>
    </dgm:pt>
    <dgm:pt modelId="{96AF292B-D357-460C-BDED-A3CB10DAF44D}" type="pres">
      <dgm:prSet presAssocID="{361D3597-8305-4DF7-9237-416F9A7775CB}" presName="background3" presStyleLbl="node3" presStyleIdx="1" presStyleCnt="4"/>
      <dgm:spPr/>
    </dgm:pt>
    <dgm:pt modelId="{7C6CDE09-6E90-4B22-98DD-8932E7CD1735}" type="pres">
      <dgm:prSet presAssocID="{361D3597-8305-4DF7-9237-416F9A7775CB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44BA94-2E15-4357-A3AF-05C40502ADD3}" type="pres">
      <dgm:prSet presAssocID="{361D3597-8305-4DF7-9237-416F9A7775CB}" presName="hierChild4" presStyleCnt="0"/>
      <dgm:spPr/>
    </dgm:pt>
    <dgm:pt modelId="{D83A6F9A-C5E2-4E68-B495-A3C84502A733}" type="pres">
      <dgm:prSet presAssocID="{D765668D-3967-4A36-9A4D-BF0A483D20EC}" presName="Name17" presStyleLbl="parChTrans1D3" presStyleIdx="2" presStyleCnt="4"/>
      <dgm:spPr/>
      <dgm:t>
        <a:bodyPr/>
        <a:lstStyle/>
        <a:p>
          <a:endParaRPr lang="ru-RU"/>
        </a:p>
      </dgm:t>
    </dgm:pt>
    <dgm:pt modelId="{35AAF5EA-8ABC-4D0E-81BF-23B9D716ABA4}" type="pres">
      <dgm:prSet presAssocID="{7DD81F37-9F0A-4D7B-8138-19D0A3F4AA31}" presName="hierRoot3" presStyleCnt="0"/>
      <dgm:spPr/>
    </dgm:pt>
    <dgm:pt modelId="{FEC0DBB4-E2EA-4EB6-A442-9D78B45D397B}" type="pres">
      <dgm:prSet presAssocID="{7DD81F37-9F0A-4D7B-8138-19D0A3F4AA31}" presName="composite3" presStyleCnt="0"/>
      <dgm:spPr/>
    </dgm:pt>
    <dgm:pt modelId="{56C8371D-C369-4762-B030-4E355CE0DC65}" type="pres">
      <dgm:prSet presAssocID="{7DD81F37-9F0A-4D7B-8138-19D0A3F4AA31}" presName="background3" presStyleLbl="node3" presStyleIdx="2" presStyleCnt="4"/>
      <dgm:spPr/>
    </dgm:pt>
    <dgm:pt modelId="{4901F877-C3F3-4A14-B193-FB9009EE5748}" type="pres">
      <dgm:prSet presAssocID="{7DD81F37-9F0A-4D7B-8138-19D0A3F4AA31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945949-9E98-4E98-B87D-93DE827A8200}" type="pres">
      <dgm:prSet presAssocID="{7DD81F37-9F0A-4D7B-8138-19D0A3F4AA31}" presName="hierChild4" presStyleCnt="0"/>
      <dgm:spPr/>
    </dgm:pt>
    <dgm:pt modelId="{7B753E52-3CAF-490E-B68E-017760AAF6E3}" type="pres">
      <dgm:prSet presAssocID="{C216D31B-1809-44B1-9DDA-E6A91FFB041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99C392B-B756-438E-B357-D345C539904D}" type="pres">
      <dgm:prSet presAssocID="{46D8C7C1-25F8-405D-96A8-3D220998A69D}" presName="hierRoot2" presStyleCnt="0"/>
      <dgm:spPr/>
    </dgm:pt>
    <dgm:pt modelId="{2CD30FC0-AF5F-4D6B-A566-8CD484C4E775}" type="pres">
      <dgm:prSet presAssocID="{46D8C7C1-25F8-405D-96A8-3D220998A69D}" presName="composite2" presStyleCnt="0"/>
      <dgm:spPr/>
    </dgm:pt>
    <dgm:pt modelId="{59CB9A72-DDF7-42B8-A527-A4C19EF9D19D}" type="pres">
      <dgm:prSet presAssocID="{46D8C7C1-25F8-405D-96A8-3D220998A69D}" presName="background2" presStyleLbl="node2" presStyleIdx="1" presStyleCnt="3"/>
      <dgm:spPr/>
    </dgm:pt>
    <dgm:pt modelId="{2B8976BF-B40D-4BDF-8F3A-0EDBF743DAB6}" type="pres">
      <dgm:prSet presAssocID="{46D8C7C1-25F8-405D-96A8-3D220998A69D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1DAA8E-17F2-4FEE-AE72-631654EEFF10}" type="pres">
      <dgm:prSet presAssocID="{46D8C7C1-25F8-405D-96A8-3D220998A69D}" presName="hierChild3" presStyleCnt="0"/>
      <dgm:spPr/>
    </dgm:pt>
    <dgm:pt modelId="{98799EF1-0A8A-4720-8BFD-0E333A94DCA7}" type="pres">
      <dgm:prSet presAssocID="{5EEE68FC-14FC-4769-9F28-5B14E82C8BA0}" presName="Name10" presStyleLbl="parChTrans1D2" presStyleIdx="2" presStyleCnt="3"/>
      <dgm:spPr/>
      <dgm:t>
        <a:bodyPr/>
        <a:lstStyle/>
        <a:p>
          <a:endParaRPr lang="ru-RU"/>
        </a:p>
      </dgm:t>
    </dgm:pt>
    <dgm:pt modelId="{960169ED-A48B-4E63-A1D5-D63119FA87F5}" type="pres">
      <dgm:prSet presAssocID="{AE8EB7A1-D2C9-4CBA-AAA6-DC900B70521C}" presName="hierRoot2" presStyleCnt="0"/>
      <dgm:spPr/>
    </dgm:pt>
    <dgm:pt modelId="{063F0196-BEAA-46F0-AB13-58DA6831C06D}" type="pres">
      <dgm:prSet presAssocID="{AE8EB7A1-D2C9-4CBA-AAA6-DC900B70521C}" presName="composite2" presStyleCnt="0"/>
      <dgm:spPr/>
    </dgm:pt>
    <dgm:pt modelId="{A67C3106-C1DD-4BE0-BDD2-ECB54AE9AF84}" type="pres">
      <dgm:prSet presAssocID="{AE8EB7A1-D2C9-4CBA-AAA6-DC900B70521C}" presName="background2" presStyleLbl="node2" presStyleIdx="2" presStyleCnt="3"/>
      <dgm:spPr/>
    </dgm:pt>
    <dgm:pt modelId="{905D9F43-B72C-4BFB-95F6-FE0E56A19E88}" type="pres">
      <dgm:prSet presAssocID="{AE8EB7A1-D2C9-4CBA-AAA6-DC900B70521C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F3C834-A86B-4A5F-AD21-E6EA379A88BE}" type="pres">
      <dgm:prSet presAssocID="{AE8EB7A1-D2C9-4CBA-AAA6-DC900B70521C}" presName="hierChild3" presStyleCnt="0"/>
      <dgm:spPr/>
    </dgm:pt>
    <dgm:pt modelId="{E27FCFAC-A900-4BAA-B6AF-38CE55B1D4EA}" type="pres">
      <dgm:prSet presAssocID="{A9C6BC30-A877-434E-B03D-D47A71DD5675}" presName="Name17" presStyleLbl="parChTrans1D3" presStyleIdx="3" presStyleCnt="4"/>
      <dgm:spPr/>
      <dgm:t>
        <a:bodyPr/>
        <a:lstStyle/>
        <a:p>
          <a:endParaRPr lang="ru-RU"/>
        </a:p>
      </dgm:t>
    </dgm:pt>
    <dgm:pt modelId="{1602AEF6-C9D2-4376-8543-F2DB184D1383}" type="pres">
      <dgm:prSet presAssocID="{72A88489-7DE5-4873-A9AE-8119826F29CE}" presName="hierRoot3" presStyleCnt="0"/>
      <dgm:spPr/>
    </dgm:pt>
    <dgm:pt modelId="{CCBC63D0-17EC-415C-9404-72B4EFED5929}" type="pres">
      <dgm:prSet presAssocID="{72A88489-7DE5-4873-A9AE-8119826F29CE}" presName="composite3" presStyleCnt="0"/>
      <dgm:spPr/>
    </dgm:pt>
    <dgm:pt modelId="{6F99430A-00C6-4D0F-9833-93BF3322B949}" type="pres">
      <dgm:prSet presAssocID="{72A88489-7DE5-4873-A9AE-8119826F29CE}" presName="background3" presStyleLbl="node3" presStyleIdx="3" presStyleCnt="4"/>
      <dgm:spPr/>
    </dgm:pt>
    <dgm:pt modelId="{54B9FC14-AF37-4CB8-9DDB-BBB83BF77B3C}" type="pres">
      <dgm:prSet presAssocID="{72A88489-7DE5-4873-A9AE-8119826F29CE}" presName="text3" presStyleLbl="fgAcc3" presStyleIdx="3" presStyleCnt="4" custScaleX="120963" custScaleY="1957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2D25D4-2EFF-4C59-8D34-13EE1BD2C83E}" type="pres">
      <dgm:prSet presAssocID="{72A88489-7DE5-4873-A9AE-8119826F29CE}" presName="hierChild4" presStyleCnt="0"/>
      <dgm:spPr/>
    </dgm:pt>
  </dgm:ptLst>
  <dgm:cxnLst>
    <dgm:cxn modelId="{0E9DBC7B-D2FD-4796-8B27-393E18CE6149}" type="presOf" srcId="{D765668D-3967-4A36-9A4D-BF0A483D20EC}" destId="{D83A6F9A-C5E2-4E68-B495-A3C84502A733}" srcOrd="0" destOrd="0" presId="urn:microsoft.com/office/officeart/2005/8/layout/hierarchy1"/>
    <dgm:cxn modelId="{2E2ADEA5-CFDE-46F2-9481-B76638B1316F}" type="presOf" srcId="{B8689BC9-3C80-4321-9D89-78293190DDDC}" destId="{74FE6439-3A07-4EF1-B1AA-57D1180496F8}" srcOrd="0" destOrd="0" presId="urn:microsoft.com/office/officeart/2005/8/layout/hierarchy1"/>
    <dgm:cxn modelId="{B9E0E734-9901-43E7-9D03-F65D7EDB867B}" srcId="{AC5981B9-FA4D-443A-AE46-3F93268F0ED7}" destId="{46D8C7C1-25F8-405D-96A8-3D220998A69D}" srcOrd="1" destOrd="0" parTransId="{C216D31B-1809-44B1-9DDA-E6A91FFB041F}" sibTransId="{DE69120D-6123-41E2-98E9-935BC6C3A4E2}"/>
    <dgm:cxn modelId="{37A1254E-7CF5-4BE8-B265-6E22B422C719}" srcId="{B8689BC9-3C80-4321-9D89-78293190DDDC}" destId="{7DD81F37-9F0A-4D7B-8138-19D0A3F4AA31}" srcOrd="2" destOrd="0" parTransId="{D765668D-3967-4A36-9A4D-BF0A483D20EC}" sibTransId="{E9645693-BE0C-4895-AA36-0A4AE0B2C316}"/>
    <dgm:cxn modelId="{3D01CF8B-9905-4982-B9DD-1DFB5B510CBC}" type="presOf" srcId="{AE8EB7A1-D2C9-4CBA-AAA6-DC900B70521C}" destId="{905D9F43-B72C-4BFB-95F6-FE0E56A19E88}" srcOrd="0" destOrd="0" presId="urn:microsoft.com/office/officeart/2005/8/layout/hierarchy1"/>
    <dgm:cxn modelId="{243568BA-E38B-4188-9C0D-71941B0F030C}" type="presOf" srcId="{890777F8-4F06-46BD-8626-C478A103E034}" destId="{557290DC-9B06-43CF-95F2-130B85220CB6}" srcOrd="0" destOrd="0" presId="urn:microsoft.com/office/officeart/2005/8/layout/hierarchy1"/>
    <dgm:cxn modelId="{61BCB483-998D-44A3-91B9-3DCA6D48A48F}" srcId="{01CECA6D-AC30-4981-B3E4-765BF71D447A}" destId="{AC5981B9-FA4D-443A-AE46-3F93268F0ED7}" srcOrd="0" destOrd="0" parTransId="{E019BE9B-DEA9-4B7B-B9B9-AEF4E6E0B2F9}" sibTransId="{4D33933F-1298-4AAE-A591-5CCC2AA04E4B}"/>
    <dgm:cxn modelId="{7DDC7AD2-CAEC-4B2A-9365-B4463D3CCBC1}" type="presOf" srcId="{7DD81F37-9F0A-4D7B-8138-19D0A3F4AA31}" destId="{4901F877-C3F3-4A14-B193-FB9009EE5748}" srcOrd="0" destOrd="0" presId="urn:microsoft.com/office/officeart/2005/8/layout/hierarchy1"/>
    <dgm:cxn modelId="{1E5AF3BE-6150-47B0-846A-0003EEF12904}" type="presOf" srcId="{361D3597-8305-4DF7-9237-416F9A7775CB}" destId="{7C6CDE09-6E90-4B22-98DD-8932E7CD1735}" srcOrd="0" destOrd="0" presId="urn:microsoft.com/office/officeart/2005/8/layout/hierarchy1"/>
    <dgm:cxn modelId="{9FACC570-6C2F-4624-ABE5-7047ADCE3B64}" type="presOf" srcId="{428A1116-89B1-40F7-916D-9FAC056562C6}" destId="{829A8240-0A2B-44D8-8DFD-353BA13E86E3}" srcOrd="0" destOrd="0" presId="urn:microsoft.com/office/officeart/2005/8/layout/hierarchy1"/>
    <dgm:cxn modelId="{822A63AE-EE34-4378-85B9-084D6B749048}" type="presOf" srcId="{1DEFC785-22D1-4670-B92F-EA9C0A98EE00}" destId="{365133BB-A1A3-464A-9B45-717F41A0A440}" srcOrd="0" destOrd="0" presId="urn:microsoft.com/office/officeart/2005/8/layout/hierarchy1"/>
    <dgm:cxn modelId="{67BD3F2D-6181-4D1D-9CCB-4E4CF1C064CA}" type="presOf" srcId="{01CECA6D-AC30-4981-B3E4-765BF71D447A}" destId="{94F11B7B-EEFA-4628-B6C1-60DAB5C808EC}" srcOrd="0" destOrd="0" presId="urn:microsoft.com/office/officeart/2005/8/layout/hierarchy1"/>
    <dgm:cxn modelId="{40F6D9F8-FD84-4C61-9468-0CE7BA76DA2E}" srcId="{AC5981B9-FA4D-443A-AE46-3F93268F0ED7}" destId="{AE8EB7A1-D2C9-4CBA-AAA6-DC900B70521C}" srcOrd="2" destOrd="0" parTransId="{5EEE68FC-14FC-4769-9F28-5B14E82C8BA0}" sibTransId="{94AD30DE-161F-43A1-ABE0-DC1EDFB3236F}"/>
    <dgm:cxn modelId="{13420CC0-DBE0-4D82-9546-6B338BC78528}" srcId="{AC5981B9-FA4D-443A-AE46-3F93268F0ED7}" destId="{B8689BC9-3C80-4321-9D89-78293190DDDC}" srcOrd="0" destOrd="0" parTransId="{E06A12E0-B017-4025-BDDF-9DC641A9DCD2}" sibTransId="{F1D7C795-67AA-4B0B-A9CC-A413F8168930}"/>
    <dgm:cxn modelId="{571515EB-4379-4443-B484-73D8626C63B1}" type="presOf" srcId="{A9C6BC30-A877-434E-B03D-D47A71DD5675}" destId="{E27FCFAC-A900-4BAA-B6AF-38CE55B1D4EA}" srcOrd="0" destOrd="0" presId="urn:microsoft.com/office/officeart/2005/8/layout/hierarchy1"/>
    <dgm:cxn modelId="{9769E671-DAC3-45C9-AF8E-B75DF481EEEF}" type="presOf" srcId="{72A88489-7DE5-4873-A9AE-8119826F29CE}" destId="{54B9FC14-AF37-4CB8-9DDB-BBB83BF77B3C}" srcOrd="0" destOrd="0" presId="urn:microsoft.com/office/officeart/2005/8/layout/hierarchy1"/>
    <dgm:cxn modelId="{E47F9D2B-DBE7-4A6F-98E3-E36E0650E171}" type="presOf" srcId="{E06A12E0-B017-4025-BDDF-9DC641A9DCD2}" destId="{D33F6111-0470-406B-B777-65D18A402721}" srcOrd="0" destOrd="0" presId="urn:microsoft.com/office/officeart/2005/8/layout/hierarchy1"/>
    <dgm:cxn modelId="{F33B1547-C918-49DB-B88A-B094E495BD83}" type="presOf" srcId="{C216D31B-1809-44B1-9DDA-E6A91FFB041F}" destId="{7B753E52-3CAF-490E-B68E-017760AAF6E3}" srcOrd="0" destOrd="0" presId="urn:microsoft.com/office/officeart/2005/8/layout/hierarchy1"/>
    <dgm:cxn modelId="{9F212C78-0A18-44A3-AC65-CAB2C61BE693}" srcId="{B8689BC9-3C80-4321-9D89-78293190DDDC}" destId="{361D3597-8305-4DF7-9237-416F9A7775CB}" srcOrd="1" destOrd="0" parTransId="{428A1116-89B1-40F7-916D-9FAC056562C6}" sibTransId="{8B6E20E9-D076-4A49-9834-732EE43B08BE}"/>
    <dgm:cxn modelId="{4B4D9507-DA87-42B6-BEE5-20C9AD3BF12B}" srcId="{AE8EB7A1-D2C9-4CBA-AAA6-DC900B70521C}" destId="{72A88489-7DE5-4873-A9AE-8119826F29CE}" srcOrd="0" destOrd="0" parTransId="{A9C6BC30-A877-434E-B03D-D47A71DD5675}" sibTransId="{E86B0F66-9DEE-4494-BB7F-06F44B0E96DF}"/>
    <dgm:cxn modelId="{BF87A064-90F4-48A1-BD7E-06F8D57AE96D}" type="presOf" srcId="{46D8C7C1-25F8-405D-96A8-3D220998A69D}" destId="{2B8976BF-B40D-4BDF-8F3A-0EDBF743DAB6}" srcOrd="0" destOrd="0" presId="urn:microsoft.com/office/officeart/2005/8/layout/hierarchy1"/>
    <dgm:cxn modelId="{4B1B694F-AB97-4DDF-97E7-E780EAD9368C}" srcId="{B8689BC9-3C80-4321-9D89-78293190DDDC}" destId="{1DEFC785-22D1-4670-B92F-EA9C0A98EE00}" srcOrd="0" destOrd="0" parTransId="{890777F8-4F06-46BD-8626-C478A103E034}" sibTransId="{3D497F5F-E01A-4E04-9FAB-912A23D7DB6B}"/>
    <dgm:cxn modelId="{49F0C6AA-8ED6-4005-BB77-16DA0F0880B7}" type="presOf" srcId="{AC5981B9-FA4D-443A-AE46-3F93268F0ED7}" destId="{8069D50F-3C0C-48E6-92D0-97D8FFEE9A10}" srcOrd="0" destOrd="0" presId="urn:microsoft.com/office/officeart/2005/8/layout/hierarchy1"/>
    <dgm:cxn modelId="{98DEC019-56D7-4035-84C0-03ECD35DEA6B}" type="presOf" srcId="{5EEE68FC-14FC-4769-9F28-5B14E82C8BA0}" destId="{98799EF1-0A8A-4720-8BFD-0E333A94DCA7}" srcOrd="0" destOrd="0" presId="urn:microsoft.com/office/officeart/2005/8/layout/hierarchy1"/>
    <dgm:cxn modelId="{371F7824-FFF6-4EAA-9B96-BB5098407492}" type="presParOf" srcId="{94F11B7B-EEFA-4628-B6C1-60DAB5C808EC}" destId="{7D06094B-ACBD-447E-AF52-F4123DC69A56}" srcOrd="0" destOrd="0" presId="urn:microsoft.com/office/officeart/2005/8/layout/hierarchy1"/>
    <dgm:cxn modelId="{73D40C9C-664D-4DDB-8BFA-8212B4C09ABB}" type="presParOf" srcId="{7D06094B-ACBD-447E-AF52-F4123DC69A56}" destId="{F22BBB3A-9623-4A14-B714-6B242C766431}" srcOrd="0" destOrd="0" presId="urn:microsoft.com/office/officeart/2005/8/layout/hierarchy1"/>
    <dgm:cxn modelId="{6B1775AA-6F3F-46EE-AA89-676FFFAC85F1}" type="presParOf" srcId="{F22BBB3A-9623-4A14-B714-6B242C766431}" destId="{971A27AE-FA38-4494-B93B-AF86416E0C91}" srcOrd="0" destOrd="0" presId="urn:microsoft.com/office/officeart/2005/8/layout/hierarchy1"/>
    <dgm:cxn modelId="{D0716D66-CDAD-4A59-8AD8-59978390678F}" type="presParOf" srcId="{F22BBB3A-9623-4A14-B714-6B242C766431}" destId="{8069D50F-3C0C-48E6-92D0-97D8FFEE9A10}" srcOrd="1" destOrd="0" presId="urn:microsoft.com/office/officeart/2005/8/layout/hierarchy1"/>
    <dgm:cxn modelId="{3D8B03EC-A741-473B-A8E8-9C4865BFDD87}" type="presParOf" srcId="{7D06094B-ACBD-447E-AF52-F4123DC69A56}" destId="{C2625C6A-D3D1-4CD7-96B9-109BFD67DDC2}" srcOrd="1" destOrd="0" presId="urn:microsoft.com/office/officeart/2005/8/layout/hierarchy1"/>
    <dgm:cxn modelId="{3BBCA6F8-2321-4228-AA89-36FA6D8653A0}" type="presParOf" srcId="{C2625C6A-D3D1-4CD7-96B9-109BFD67DDC2}" destId="{D33F6111-0470-406B-B777-65D18A402721}" srcOrd="0" destOrd="0" presId="urn:microsoft.com/office/officeart/2005/8/layout/hierarchy1"/>
    <dgm:cxn modelId="{D87C205F-AF63-45A9-B1C3-4E18AF2231E9}" type="presParOf" srcId="{C2625C6A-D3D1-4CD7-96B9-109BFD67DDC2}" destId="{C28F2626-A267-44C7-A07D-E2BB833E5FDA}" srcOrd="1" destOrd="0" presId="urn:microsoft.com/office/officeart/2005/8/layout/hierarchy1"/>
    <dgm:cxn modelId="{9551E55F-3338-4327-AC93-E885CF7FEE6D}" type="presParOf" srcId="{C28F2626-A267-44C7-A07D-E2BB833E5FDA}" destId="{2F1802E0-32D4-49CB-9F6E-E6759D38050E}" srcOrd="0" destOrd="0" presId="urn:microsoft.com/office/officeart/2005/8/layout/hierarchy1"/>
    <dgm:cxn modelId="{127B7817-7B57-4BE6-AA30-D987582509C9}" type="presParOf" srcId="{2F1802E0-32D4-49CB-9F6E-E6759D38050E}" destId="{A2B799F7-CA80-49BC-A9F3-3791480A5BA8}" srcOrd="0" destOrd="0" presId="urn:microsoft.com/office/officeart/2005/8/layout/hierarchy1"/>
    <dgm:cxn modelId="{3C1F2C18-F54C-4F5B-8572-841F7ED15A43}" type="presParOf" srcId="{2F1802E0-32D4-49CB-9F6E-E6759D38050E}" destId="{74FE6439-3A07-4EF1-B1AA-57D1180496F8}" srcOrd="1" destOrd="0" presId="urn:microsoft.com/office/officeart/2005/8/layout/hierarchy1"/>
    <dgm:cxn modelId="{EF34BA36-6A04-4DFD-8B62-817498F01193}" type="presParOf" srcId="{C28F2626-A267-44C7-A07D-E2BB833E5FDA}" destId="{6F51104C-BEB8-43AF-B9E5-64BAB92D91BB}" srcOrd="1" destOrd="0" presId="urn:microsoft.com/office/officeart/2005/8/layout/hierarchy1"/>
    <dgm:cxn modelId="{74279CD1-B8FD-4749-91B9-3A4D09AFD755}" type="presParOf" srcId="{6F51104C-BEB8-43AF-B9E5-64BAB92D91BB}" destId="{557290DC-9B06-43CF-95F2-130B85220CB6}" srcOrd="0" destOrd="0" presId="urn:microsoft.com/office/officeart/2005/8/layout/hierarchy1"/>
    <dgm:cxn modelId="{F5D959E3-70C8-414E-AF99-6AD0C7D991F8}" type="presParOf" srcId="{6F51104C-BEB8-43AF-B9E5-64BAB92D91BB}" destId="{9FC342B0-4544-4C76-B566-883FD5C42AE0}" srcOrd="1" destOrd="0" presId="urn:microsoft.com/office/officeart/2005/8/layout/hierarchy1"/>
    <dgm:cxn modelId="{E664EBCC-1C3C-429A-89D1-4D54B924C881}" type="presParOf" srcId="{9FC342B0-4544-4C76-B566-883FD5C42AE0}" destId="{7694A823-5F86-4B07-909B-2EC936A43CB4}" srcOrd="0" destOrd="0" presId="urn:microsoft.com/office/officeart/2005/8/layout/hierarchy1"/>
    <dgm:cxn modelId="{C1A6F538-1A92-43ED-87B7-447A8D2915A8}" type="presParOf" srcId="{7694A823-5F86-4B07-909B-2EC936A43CB4}" destId="{06230D18-DB84-4364-8FFC-1E03FB70A7F1}" srcOrd="0" destOrd="0" presId="urn:microsoft.com/office/officeart/2005/8/layout/hierarchy1"/>
    <dgm:cxn modelId="{2A1F724B-A281-4A46-8882-BE19CBD1C097}" type="presParOf" srcId="{7694A823-5F86-4B07-909B-2EC936A43CB4}" destId="{365133BB-A1A3-464A-9B45-717F41A0A440}" srcOrd="1" destOrd="0" presId="urn:microsoft.com/office/officeart/2005/8/layout/hierarchy1"/>
    <dgm:cxn modelId="{809A56FD-08CC-42AA-936F-C02A5418DDA3}" type="presParOf" srcId="{9FC342B0-4544-4C76-B566-883FD5C42AE0}" destId="{CEA8E652-216F-4923-8150-1A33A8238CA9}" srcOrd="1" destOrd="0" presId="urn:microsoft.com/office/officeart/2005/8/layout/hierarchy1"/>
    <dgm:cxn modelId="{FA8F1F4B-1DAF-4AAA-8F1E-0EBE0E5F102D}" type="presParOf" srcId="{6F51104C-BEB8-43AF-B9E5-64BAB92D91BB}" destId="{829A8240-0A2B-44D8-8DFD-353BA13E86E3}" srcOrd="2" destOrd="0" presId="urn:microsoft.com/office/officeart/2005/8/layout/hierarchy1"/>
    <dgm:cxn modelId="{6D2CA3DA-8FF8-49BC-8ABA-AA4DE6866462}" type="presParOf" srcId="{6F51104C-BEB8-43AF-B9E5-64BAB92D91BB}" destId="{20853210-6021-4C4F-9741-DC2E43000EE5}" srcOrd="3" destOrd="0" presId="urn:microsoft.com/office/officeart/2005/8/layout/hierarchy1"/>
    <dgm:cxn modelId="{428F83D3-9D56-4105-BC42-4FA968D899A0}" type="presParOf" srcId="{20853210-6021-4C4F-9741-DC2E43000EE5}" destId="{7BF75E79-0F99-4C40-ACD3-C4EFD1AB5330}" srcOrd="0" destOrd="0" presId="urn:microsoft.com/office/officeart/2005/8/layout/hierarchy1"/>
    <dgm:cxn modelId="{934BE755-4AB2-43F4-8E60-106104C9A98A}" type="presParOf" srcId="{7BF75E79-0F99-4C40-ACD3-C4EFD1AB5330}" destId="{96AF292B-D357-460C-BDED-A3CB10DAF44D}" srcOrd="0" destOrd="0" presId="urn:microsoft.com/office/officeart/2005/8/layout/hierarchy1"/>
    <dgm:cxn modelId="{5867CB73-71C3-47D8-B400-8BC106B92BB9}" type="presParOf" srcId="{7BF75E79-0F99-4C40-ACD3-C4EFD1AB5330}" destId="{7C6CDE09-6E90-4B22-98DD-8932E7CD1735}" srcOrd="1" destOrd="0" presId="urn:microsoft.com/office/officeart/2005/8/layout/hierarchy1"/>
    <dgm:cxn modelId="{F1FB38F4-ADA8-4B26-A7EB-2D3E01A63B17}" type="presParOf" srcId="{20853210-6021-4C4F-9741-DC2E43000EE5}" destId="{BC44BA94-2E15-4357-A3AF-05C40502ADD3}" srcOrd="1" destOrd="0" presId="urn:microsoft.com/office/officeart/2005/8/layout/hierarchy1"/>
    <dgm:cxn modelId="{EF502E8C-4182-42A7-AB66-6E9F56B12EA9}" type="presParOf" srcId="{6F51104C-BEB8-43AF-B9E5-64BAB92D91BB}" destId="{D83A6F9A-C5E2-4E68-B495-A3C84502A733}" srcOrd="4" destOrd="0" presId="urn:microsoft.com/office/officeart/2005/8/layout/hierarchy1"/>
    <dgm:cxn modelId="{642DDA2D-8158-4BC7-8DAA-1A953D47AF8E}" type="presParOf" srcId="{6F51104C-BEB8-43AF-B9E5-64BAB92D91BB}" destId="{35AAF5EA-8ABC-4D0E-81BF-23B9D716ABA4}" srcOrd="5" destOrd="0" presId="urn:microsoft.com/office/officeart/2005/8/layout/hierarchy1"/>
    <dgm:cxn modelId="{D044BC67-ED7C-4C6B-83C3-0BA45E55F214}" type="presParOf" srcId="{35AAF5EA-8ABC-4D0E-81BF-23B9D716ABA4}" destId="{FEC0DBB4-E2EA-4EB6-A442-9D78B45D397B}" srcOrd="0" destOrd="0" presId="urn:microsoft.com/office/officeart/2005/8/layout/hierarchy1"/>
    <dgm:cxn modelId="{DE97A010-429A-40C6-A6CD-9B37D26F7EBB}" type="presParOf" srcId="{FEC0DBB4-E2EA-4EB6-A442-9D78B45D397B}" destId="{56C8371D-C369-4762-B030-4E355CE0DC65}" srcOrd="0" destOrd="0" presId="urn:microsoft.com/office/officeart/2005/8/layout/hierarchy1"/>
    <dgm:cxn modelId="{BCB06BE3-118C-41D8-ABF3-ED9EF2A1A433}" type="presParOf" srcId="{FEC0DBB4-E2EA-4EB6-A442-9D78B45D397B}" destId="{4901F877-C3F3-4A14-B193-FB9009EE5748}" srcOrd="1" destOrd="0" presId="urn:microsoft.com/office/officeart/2005/8/layout/hierarchy1"/>
    <dgm:cxn modelId="{AE9BE682-5BD9-4F77-AAC9-18C190006CDA}" type="presParOf" srcId="{35AAF5EA-8ABC-4D0E-81BF-23B9D716ABA4}" destId="{30945949-9E98-4E98-B87D-93DE827A8200}" srcOrd="1" destOrd="0" presId="urn:microsoft.com/office/officeart/2005/8/layout/hierarchy1"/>
    <dgm:cxn modelId="{A2BEC102-4B51-469F-98F1-8D093354EA44}" type="presParOf" srcId="{C2625C6A-D3D1-4CD7-96B9-109BFD67DDC2}" destId="{7B753E52-3CAF-490E-B68E-017760AAF6E3}" srcOrd="2" destOrd="0" presId="urn:microsoft.com/office/officeart/2005/8/layout/hierarchy1"/>
    <dgm:cxn modelId="{88CCC8BB-2C25-4A27-9215-A8450165974B}" type="presParOf" srcId="{C2625C6A-D3D1-4CD7-96B9-109BFD67DDC2}" destId="{D99C392B-B756-438E-B357-D345C539904D}" srcOrd="3" destOrd="0" presId="urn:microsoft.com/office/officeart/2005/8/layout/hierarchy1"/>
    <dgm:cxn modelId="{C736B2CC-1E56-487F-BAB9-AFACAE124D15}" type="presParOf" srcId="{D99C392B-B756-438E-B357-D345C539904D}" destId="{2CD30FC0-AF5F-4D6B-A566-8CD484C4E775}" srcOrd="0" destOrd="0" presId="urn:microsoft.com/office/officeart/2005/8/layout/hierarchy1"/>
    <dgm:cxn modelId="{A973DEA4-09A1-4A48-BA9C-D4E0300ACC3B}" type="presParOf" srcId="{2CD30FC0-AF5F-4D6B-A566-8CD484C4E775}" destId="{59CB9A72-DDF7-42B8-A527-A4C19EF9D19D}" srcOrd="0" destOrd="0" presId="urn:microsoft.com/office/officeart/2005/8/layout/hierarchy1"/>
    <dgm:cxn modelId="{6BA34003-50E7-4388-8569-536A4082A0FC}" type="presParOf" srcId="{2CD30FC0-AF5F-4D6B-A566-8CD484C4E775}" destId="{2B8976BF-B40D-4BDF-8F3A-0EDBF743DAB6}" srcOrd="1" destOrd="0" presId="urn:microsoft.com/office/officeart/2005/8/layout/hierarchy1"/>
    <dgm:cxn modelId="{BC1F587F-0A02-4AAA-8C0B-CF91C5E090CA}" type="presParOf" srcId="{D99C392B-B756-438E-B357-D345C539904D}" destId="{601DAA8E-17F2-4FEE-AE72-631654EEFF10}" srcOrd="1" destOrd="0" presId="urn:microsoft.com/office/officeart/2005/8/layout/hierarchy1"/>
    <dgm:cxn modelId="{0B135925-C873-4D93-817B-D8FFB12AC474}" type="presParOf" srcId="{C2625C6A-D3D1-4CD7-96B9-109BFD67DDC2}" destId="{98799EF1-0A8A-4720-8BFD-0E333A94DCA7}" srcOrd="4" destOrd="0" presId="urn:microsoft.com/office/officeart/2005/8/layout/hierarchy1"/>
    <dgm:cxn modelId="{D147E61A-6F85-4E65-A08B-8E468AE9924F}" type="presParOf" srcId="{C2625C6A-D3D1-4CD7-96B9-109BFD67DDC2}" destId="{960169ED-A48B-4E63-A1D5-D63119FA87F5}" srcOrd="5" destOrd="0" presId="urn:microsoft.com/office/officeart/2005/8/layout/hierarchy1"/>
    <dgm:cxn modelId="{7E929554-9CC9-49AB-B4F0-A63DD709F1A8}" type="presParOf" srcId="{960169ED-A48B-4E63-A1D5-D63119FA87F5}" destId="{063F0196-BEAA-46F0-AB13-58DA6831C06D}" srcOrd="0" destOrd="0" presId="urn:microsoft.com/office/officeart/2005/8/layout/hierarchy1"/>
    <dgm:cxn modelId="{25176F51-26BC-4087-B2C7-74EBB6A5E52D}" type="presParOf" srcId="{063F0196-BEAA-46F0-AB13-58DA6831C06D}" destId="{A67C3106-C1DD-4BE0-BDD2-ECB54AE9AF84}" srcOrd="0" destOrd="0" presId="urn:microsoft.com/office/officeart/2005/8/layout/hierarchy1"/>
    <dgm:cxn modelId="{443A3B9C-436D-48D1-88D5-EDF6B3D484E2}" type="presParOf" srcId="{063F0196-BEAA-46F0-AB13-58DA6831C06D}" destId="{905D9F43-B72C-4BFB-95F6-FE0E56A19E88}" srcOrd="1" destOrd="0" presId="urn:microsoft.com/office/officeart/2005/8/layout/hierarchy1"/>
    <dgm:cxn modelId="{88013AB4-D28B-4817-A642-2E60DCEE6553}" type="presParOf" srcId="{960169ED-A48B-4E63-A1D5-D63119FA87F5}" destId="{C2F3C834-A86B-4A5F-AD21-E6EA379A88BE}" srcOrd="1" destOrd="0" presId="urn:microsoft.com/office/officeart/2005/8/layout/hierarchy1"/>
    <dgm:cxn modelId="{68DBA48A-1091-4101-B758-C6E1370434FB}" type="presParOf" srcId="{C2F3C834-A86B-4A5F-AD21-E6EA379A88BE}" destId="{E27FCFAC-A900-4BAA-B6AF-38CE55B1D4EA}" srcOrd="0" destOrd="0" presId="urn:microsoft.com/office/officeart/2005/8/layout/hierarchy1"/>
    <dgm:cxn modelId="{5653725F-9209-4E1C-978E-588726F9807E}" type="presParOf" srcId="{C2F3C834-A86B-4A5F-AD21-E6EA379A88BE}" destId="{1602AEF6-C9D2-4376-8543-F2DB184D1383}" srcOrd="1" destOrd="0" presId="urn:microsoft.com/office/officeart/2005/8/layout/hierarchy1"/>
    <dgm:cxn modelId="{C498186D-7D14-4860-B73F-AFE264968C6B}" type="presParOf" srcId="{1602AEF6-C9D2-4376-8543-F2DB184D1383}" destId="{CCBC63D0-17EC-415C-9404-72B4EFED5929}" srcOrd="0" destOrd="0" presId="urn:microsoft.com/office/officeart/2005/8/layout/hierarchy1"/>
    <dgm:cxn modelId="{3EB525F6-7767-4022-AD6D-72301593D622}" type="presParOf" srcId="{CCBC63D0-17EC-415C-9404-72B4EFED5929}" destId="{6F99430A-00C6-4D0F-9833-93BF3322B949}" srcOrd="0" destOrd="0" presId="urn:microsoft.com/office/officeart/2005/8/layout/hierarchy1"/>
    <dgm:cxn modelId="{421F5D3B-EDE2-44B4-99E4-CB0E62B4486E}" type="presParOf" srcId="{CCBC63D0-17EC-415C-9404-72B4EFED5929}" destId="{54B9FC14-AF37-4CB8-9DDB-BBB83BF77B3C}" srcOrd="1" destOrd="0" presId="urn:microsoft.com/office/officeart/2005/8/layout/hierarchy1"/>
    <dgm:cxn modelId="{BA9683CB-45A9-4C11-B6A9-C9183DFD837F}" type="presParOf" srcId="{1602AEF6-C9D2-4376-8543-F2DB184D1383}" destId="{442D25D4-2EFF-4C59-8D34-13EE1BD2C83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158FC0-B804-49B5-9A07-C1C9A76C8E37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5F96538-659B-4ED4-8B8F-C20BB90F85CD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rgbClr val="C00000"/>
              </a:solidFill>
              <a:cs typeface="Arial" charset="0"/>
            </a:rPr>
            <a:t>Альфа-излучение</a:t>
          </a:r>
        </a:p>
        <a:p>
          <a:pPr algn="ctr"/>
          <a:r>
            <a:rPr lang="ru-RU" sz="2400" b="1" dirty="0" smtClean="0">
              <a:solidFill>
                <a:srgbClr val="C00000"/>
              </a:solidFill>
              <a:cs typeface="Arial" charset="0"/>
            </a:rPr>
            <a:t> (</a:t>
          </a:r>
          <a:r>
            <a:rPr lang="el-GR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α</a:t>
          </a:r>
          <a:r>
            <a:rPr lang="ru-RU" sz="2400" b="1" dirty="0" smtClean="0">
              <a:solidFill>
                <a:srgbClr val="C00000"/>
              </a:solidFill>
              <a:cs typeface="Arial" charset="0"/>
            </a:rPr>
            <a:t>)</a:t>
          </a:r>
          <a:endParaRPr lang="el-GR" sz="2400" b="1" dirty="0" smtClean="0">
            <a:solidFill>
              <a:srgbClr val="C00000"/>
            </a:solidFill>
            <a:cs typeface="Arial" charset="0"/>
          </a:endParaRPr>
        </a:p>
      </dgm:t>
    </dgm:pt>
    <dgm:pt modelId="{1AB9666B-E0C5-4A00-82D9-2BD1E86A551F}" type="parTrans" cxnId="{4C28B826-6119-4CF2-AF7E-33380AFB8CBD}">
      <dgm:prSet/>
      <dgm:spPr/>
      <dgm:t>
        <a:bodyPr/>
        <a:lstStyle/>
        <a:p>
          <a:endParaRPr lang="ru-RU"/>
        </a:p>
      </dgm:t>
    </dgm:pt>
    <dgm:pt modelId="{43D7FD74-49CE-421C-B5EE-B7641F4BB7C6}" type="sibTrans" cxnId="{4C28B826-6119-4CF2-AF7E-33380AFB8CBD}">
      <dgm:prSet/>
      <dgm:spPr/>
      <dgm:t>
        <a:bodyPr/>
        <a:lstStyle/>
        <a:p>
          <a:endParaRPr lang="ru-RU"/>
        </a:p>
      </dgm:t>
    </dgm:pt>
    <dgm:pt modelId="{315BA9F1-4AA2-40E9-BCE0-61B5259E7964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00099"/>
              </a:solidFill>
            </a:rPr>
            <a:t>в воздухе – не более 10см, </a:t>
          </a:r>
          <a:endParaRPr lang="ru-RU" sz="1800" dirty="0">
            <a:solidFill>
              <a:srgbClr val="000099"/>
            </a:solidFill>
          </a:endParaRPr>
        </a:p>
      </dgm:t>
    </dgm:pt>
    <dgm:pt modelId="{2C7CD3ED-E632-4C3A-9027-793AF923C87F}" type="parTrans" cxnId="{3AD78E22-ECDA-421E-ADB6-910E731ED85D}">
      <dgm:prSet/>
      <dgm:spPr/>
      <dgm:t>
        <a:bodyPr/>
        <a:lstStyle/>
        <a:p>
          <a:endParaRPr lang="ru-RU"/>
        </a:p>
      </dgm:t>
    </dgm:pt>
    <dgm:pt modelId="{5A166DFA-205D-4BF5-8CCB-50AA6CAA8EF4}" type="sibTrans" cxnId="{3AD78E22-ECDA-421E-ADB6-910E731ED85D}">
      <dgm:prSet/>
      <dgm:spPr/>
      <dgm:t>
        <a:bodyPr/>
        <a:lstStyle/>
        <a:p>
          <a:endParaRPr lang="ru-RU"/>
        </a:p>
      </dgm:t>
    </dgm:pt>
    <dgm:pt modelId="{17630904-28E9-49D2-B499-DF8B0A5BF17D}">
      <dgm:prSet phldrT="[Текст]" custT="1"/>
      <dgm:spPr/>
      <dgm:t>
        <a:bodyPr/>
        <a:lstStyle/>
        <a:p>
          <a:pPr marL="0" marR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FF0000"/>
              </a:solidFill>
              <a:cs typeface="Arial" charset="0"/>
            </a:rPr>
            <a:t>Бета-излучение  </a:t>
          </a:r>
        </a:p>
        <a:p>
          <a:pPr marL="0" marR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FF0000"/>
              </a:solidFill>
              <a:cs typeface="Arial" charset="0"/>
            </a:rPr>
            <a:t>(</a:t>
          </a:r>
          <a:r>
            <a:rPr lang="el-GR" sz="2400" b="1" dirty="0" smtClean="0">
              <a:solidFill>
                <a:srgbClr val="FF0000"/>
              </a:solidFill>
              <a:cs typeface="Arial" charset="0"/>
            </a:rPr>
            <a:t>β</a:t>
          </a:r>
          <a:r>
            <a:rPr lang="ru-RU" sz="2400" b="1" dirty="0" smtClean="0">
              <a:solidFill>
                <a:srgbClr val="FF0000"/>
              </a:solidFill>
              <a:cs typeface="Arial" charset="0"/>
            </a:rPr>
            <a:t>)</a:t>
          </a:r>
          <a:endParaRPr lang="el-GR" sz="2400" b="1" dirty="0" smtClean="0">
            <a:solidFill>
              <a:srgbClr val="FF0000"/>
            </a:solidFill>
            <a:cs typeface="Arial" charset="0"/>
          </a:endParaRPr>
        </a:p>
      </dgm:t>
    </dgm:pt>
    <dgm:pt modelId="{9EF32DB0-6E34-46F4-B134-8822221A0964}" type="parTrans" cxnId="{2DB4E6A4-58A4-45FA-AA06-53B4AC4F862F}">
      <dgm:prSet/>
      <dgm:spPr/>
      <dgm:t>
        <a:bodyPr/>
        <a:lstStyle/>
        <a:p>
          <a:endParaRPr lang="ru-RU"/>
        </a:p>
      </dgm:t>
    </dgm:pt>
    <dgm:pt modelId="{B9A1B84D-37DD-4CB4-AB4B-F6F1F98DA96B}" type="sibTrans" cxnId="{2DB4E6A4-58A4-45FA-AA06-53B4AC4F862F}">
      <dgm:prSet/>
      <dgm:spPr/>
      <dgm:t>
        <a:bodyPr/>
        <a:lstStyle/>
        <a:p>
          <a:endParaRPr lang="ru-RU"/>
        </a:p>
      </dgm:t>
    </dgm:pt>
    <dgm:pt modelId="{37A3E45E-2E88-48CA-A6CB-B4970D3B6B97}">
      <dgm:prSet phldrT="[Текст]" custT="1"/>
      <dgm:spPr/>
      <dgm:t>
        <a:bodyPr/>
        <a:lstStyle/>
        <a:p>
          <a:pPr marL="171450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dirty="0" smtClean="0">
              <a:solidFill>
                <a:srgbClr val="000099"/>
              </a:solidFill>
            </a:rPr>
            <a:t>в воздухе до 15 м, </a:t>
          </a:r>
          <a:endParaRPr lang="ru-RU" sz="1800" b="0" dirty="0">
            <a:solidFill>
              <a:srgbClr val="000099"/>
            </a:solidFill>
          </a:endParaRPr>
        </a:p>
      </dgm:t>
    </dgm:pt>
    <dgm:pt modelId="{044BA1A1-23AE-4FED-B778-B70D908A9162}" type="parTrans" cxnId="{6DA09398-7B85-4BD7-8890-9C3F324B2614}">
      <dgm:prSet/>
      <dgm:spPr/>
      <dgm:t>
        <a:bodyPr/>
        <a:lstStyle/>
        <a:p>
          <a:endParaRPr lang="ru-RU"/>
        </a:p>
      </dgm:t>
    </dgm:pt>
    <dgm:pt modelId="{3888DC9B-3FA4-498C-9B6B-81C9576B7A82}" type="sibTrans" cxnId="{6DA09398-7B85-4BD7-8890-9C3F324B2614}">
      <dgm:prSet/>
      <dgm:spPr/>
      <dgm:t>
        <a:bodyPr/>
        <a:lstStyle/>
        <a:p>
          <a:endParaRPr lang="ru-RU"/>
        </a:p>
      </dgm:t>
    </dgm:pt>
    <dgm:pt modelId="{EBAE3DF2-A4A6-47E4-99E9-656C70BC84CE}">
      <dgm:prSet phldrT="[Текст]"/>
      <dgm:spPr/>
      <dgm:t>
        <a:bodyPr/>
        <a:lstStyle/>
        <a:p>
          <a:pPr marL="171450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500" b="0" dirty="0">
            <a:solidFill>
              <a:schemeClr val="accent5"/>
            </a:solidFill>
          </a:endParaRPr>
        </a:p>
      </dgm:t>
    </dgm:pt>
    <dgm:pt modelId="{436E219A-1205-41F6-9165-19A10F36B897}" type="parTrans" cxnId="{E3C4C81A-67A9-4B17-BBA0-A8E17C569123}">
      <dgm:prSet/>
      <dgm:spPr/>
      <dgm:t>
        <a:bodyPr/>
        <a:lstStyle/>
        <a:p>
          <a:endParaRPr lang="ru-RU"/>
        </a:p>
      </dgm:t>
    </dgm:pt>
    <dgm:pt modelId="{241CF9B5-4A92-4F32-92B2-4E89F458E0EA}" type="sibTrans" cxnId="{E3C4C81A-67A9-4B17-BBA0-A8E17C569123}">
      <dgm:prSet/>
      <dgm:spPr/>
      <dgm:t>
        <a:bodyPr/>
        <a:lstStyle/>
        <a:p>
          <a:endParaRPr lang="ru-RU"/>
        </a:p>
      </dgm:t>
    </dgm:pt>
    <dgm:pt modelId="{0FA41DDC-3098-4208-9375-4C11D5573D38}">
      <dgm:prSet phldrT="[Текст]" custT="1"/>
      <dgm:spPr/>
      <dgm:t>
        <a:bodyPr/>
        <a:lstStyle/>
        <a:p>
          <a:pPr marL="0" marR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FF0000"/>
              </a:solidFill>
              <a:cs typeface="Arial" charset="0"/>
            </a:rPr>
            <a:t>Гамма-излучение </a:t>
          </a:r>
        </a:p>
        <a:p>
          <a:pPr marL="0" marR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solidFill>
                <a:srgbClr val="FF0000"/>
              </a:solidFill>
              <a:cs typeface="Arial" charset="0"/>
            </a:rPr>
            <a:t>(</a:t>
          </a:r>
          <a:r>
            <a:rPr lang="en-US" sz="24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Ƴ</a:t>
          </a:r>
          <a:r>
            <a:rPr lang="ru-RU" sz="2400" b="1" dirty="0" smtClean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rPr>
            <a:t>)</a:t>
          </a:r>
          <a:endParaRPr lang="el-GR" sz="2400" b="1" dirty="0" smtClean="0">
            <a:solidFill>
              <a:srgbClr val="FF0000"/>
            </a:solidFill>
            <a:ea typeface="Arial Unicode MS" pitchFamily="34" charset="-128"/>
            <a:cs typeface="Arial Unicode MS" pitchFamily="34" charset="-128"/>
          </a:endParaRPr>
        </a:p>
      </dgm:t>
    </dgm:pt>
    <dgm:pt modelId="{1BA2F295-4E14-495A-9017-B8499261DD8F}" type="parTrans" cxnId="{F3F3E099-4BA0-43A8-AADE-78BACBD7F017}">
      <dgm:prSet/>
      <dgm:spPr/>
      <dgm:t>
        <a:bodyPr/>
        <a:lstStyle/>
        <a:p>
          <a:endParaRPr lang="ru-RU"/>
        </a:p>
      </dgm:t>
    </dgm:pt>
    <dgm:pt modelId="{7359CF00-515E-4080-B526-7D69606657DA}" type="sibTrans" cxnId="{F3F3E099-4BA0-43A8-AADE-78BACBD7F017}">
      <dgm:prSet/>
      <dgm:spPr/>
      <dgm:t>
        <a:bodyPr/>
        <a:lstStyle/>
        <a:p>
          <a:endParaRPr lang="ru-RU"/>
        </a:p>
      </dgm:t>
    </dgm:pt>
    <dgm:pt modelId="{9833A538-7E50-4A41-B3DA-04E58EF20BB0}">
      <dgm:prSet phldrT="[Текст]" custT="1"/>
      <dgm:spPr/>
      <dgm:t>
        <a:bodyPr/>
        <a:lstStyle/>
        <a:p>
          <a:pPr marL="171450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dirty="0"/>
        </a:p>
      </dgm:t>
    </dgm:pt>
    <dgm:pt modelId="{A8403808-8E24-4DB9-BF8F-F1484D277DFB}" type="parTrans" cxnId="{363A654F-7BBF-4EA2-9FD6-0417D13F22B7}">
      <dgm:prSet/>
      <dgm:spPr/>
      <dgm:t>
        <a:bodyPr/>
        <a:lstStyle/>
        <a:p>
          <a:endParaRPr lang="ru-RU"/>
        </a:p>
      </dgm:t>
    </dgm:pt>
    <dgm:pt modelId="{B4C0DFDD-CCA8-4758-ACED-3A1FA2EBDF31}" type="sibTrans" cxnId="{363A654F-7BBF-4EA2-9FD6-0417D13F22B7}">
      <dgm:prSet/>
      <dgm:spPr/>
      <dgm:t>
        <a:bodyPr/>
        <a:lstStyle/>
        <a:p>
          <a:endParaRPr lang="ru-RU"/>
        </a:p>
      </dgm:t>
    </dgm:pt>
    <dgm:pt modelId="{444CD3F6-1291-4AD7-AB39-EBBA4952DE40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00099"/>
              </a:solidFill>
            </a:rPr>
            <a:t>в </a:t>
          </a:r>
          <a:r>
            <a:rPr lang="ru-RU" sz="1800" dirty="0" err="1" smtClean="0">
              <a:solidFill>
                <a:srgbClr val="000099"/>
              </a:solidFill>
            </a:rPr>
            <a:t>биоткани</a:t>
          </a:r>
          <a:r>
            <a:rPr lang="ru-RU" sz="1800" dirty="0" smtClean="0">
              <a:solidFill>
                <a:srgbClr val="000099"/>
              </a:solidFill>
            </a:rPr>
            <a:t> – до 0,1 мм. </a:t>
          </a:r>
          <a:endParaRPr lang="ru-RU" sz="1800" dirty="0">
            <a:solidFill>
              <a:srgbClr val="000099"/>
            </a:solidFill>
          </a:endParaRPr>
        </a:p>
      </dgm:t>
    </dgm:pt>
    <dgm:pt modelId="{6FCAB47C-6979-4B48-8158-19BD2868494E}" type="parTrans" cxnId="{E8089ADC-16C1-46AA-A551-F24393165C80}">
      <dgm:prSet/>
      <dgm:spPr/>
      <dgm:t>
        <a:bodyPr/>
        <a:lstStyle/>
        <a:p>
          <a:endParaRPr lang="ru-RU"/>
        </a:p>
      </dgm:t>
    </dgm:pt>
    <dgm:pt modelId="{78ED8BA9-F5C8-463C-858C-B074708FC33D}" type="sibTrans" cxnId="{E8089ADC-16C1-46AA-A551-F24393165C80}">
      <dgm:prSet/>
      <dgm:spPr/>
      <dgm:t>
        <a:bodyPr/>
        <a:lstStyle/>
        <a:p>
          <a:endParaRPr lang="ru-RU"/>
        </a:p>
      </dgm:t>
    </dgm:pt>
    <dgm:pt modelId="{29B94397-51D8-443D-8964-7BA773F0F6D3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00099"/>
              </a:solidFill>
            </a:rPr>
            <a:t>полностью поглощаются листом бумаги. </a:t>
          </a:r>
          <a:endParaRPr lang="ru-RU" sz="1800" dirty="0">
            <a:solidFill>
              <a:srgbClr val="000099"/>
            </a:solidFill>
          </a:endParaRPr>
        </a:p>
      </dgm:t>
    </dgm:pt>
    <dgm:pt modelId="{BA9A7479-8EFD-4CBA-BDFD-4590966A2523}" type="parTrans" cxnId="{4D8EFEC4-E355-4DDA-89B7-B1E186F6B09D}">
      <dgm:prSet/>
      <dgm:spPr/>
      <dgm:t>
        <a:bodyPr/>
        <a:lstStyle/>
        <a:p>
          <a:endParaRPr lang="ru-RU"/>
        </a:p>
      </dgm:t>
    </dgm:pt>
    <dgm:pt modelId="{162FE79F-ABE6-4262-BB92-A6EB0C59CDD7}" type="sibTrans" cxnId="{4D8EFEC4-E355-4DDA-89B7-B1E186F6B09D}">
      <dgm:prSet/>
      <dgm:spPr/>
      <dgm:t>
        <a:bodyPr/>
        <a:lstStyle/>
        <a:p>
          <a:endParaRPr lang="ru-RU"/>
        </a:p>
      </dgm:t>
    </dgm:pt>
    <dgm:pt modelId="{7A16685F-67C9-486B-9E83-B0A1B3912C86}">
      <dgm:prSet phldrT="[Текст]" custT="1"/>
      <dgm:spPr/>
      <dgm:t>
        <a:bodyPr/>
        <a:lstStyle/>
        <a:p>
          <a:pPr marL="171450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dirty="0" smtClean="0">
              <a:solidFill>
                <a:srgbClr val="000099"/>
              </a:solidFill>
            </a:rPr>
            <a:t>в </a:t>
          </a:r>
          <a:r>
            <a:rPr lang="ru-RU" sz="1800" b="0" dirty="0" err="1" smtClean="0">
              <a:solidFill>
                <a:srgbClr val="000099"/>
              </a:solidFill>
            </a:rPr>
            <a:t>биоткани</a:t>
          </a:r>
          <a:r>
            <a:rPr lang="ru-RU" sz="1800" b="0" dirty="0" smtClean="0">
              <a:solidFill>
                <a:srgbClr val="000099"/>
              </a:solidFill>
            </a:rPr>
            <a:t> – на глубину до 15 мм, </a:t>
          </a:r>
          <a:endParaRPr lang="ru-RU" sz="1800" b="0" dirty="0">
            <a:solidFill>
              <a:srgbClr val="000099"/>
            </a:solidFill>
          </a:endParaRPr>
        </a:p>
      </dgm:t>
    </dgm:pt>
    <dgm:pt modelId="{0F560EF5-812F-4B88-B395-FD9063B940D3}" type="parTrans" cxnId="{714E704F-D644-4A3C-B5B6-1960F7F91173}">
      <dgm:prSet/>
      <dgm:spPr/>
      <dgm:t>
        <a:bodyPr/>
        <a:lstStyle/>
        <a:p>
          <a:endParaRPr lang="ru-RU"/>
        </a:p>
      </dgm:t>
    </dgm:pt>
    <dgm:pt modelId="{FD69A4C2-7444-4AD1-A35F-02252876EB6D}" type="sibTrans" cxnId="{714E704F-D644-4A3C-B5B6-1960F7F91173}">
      <dgm:prSet/>
      <dgm:spPr/>
      <dgm:t>
        <a:bodyPr/>
        <a:lstStyle/>
        <a:p>
          <a:endParaRPr lang="ru-RU"/>
        </a:p>
      </dgm:t>
    </dgm:pt>
    <dgm:pt modelId="{A663063D-466E-45AC-A407-026013BEF158}">
      <dgm:prSet phldrT="[Текст]" custT="1"/>
      <dgm:spPr/>
      <dgm:t>
        <a:bodyPr/>
        <a:lstStyle/>
        <a:p>
          <a:pPr marL="171450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dirty="0" smtClean="0">
              <a:solidFill>
                <a:srgbClr val="000099"/>
              </a:solidFill>
            </a:rPr>
            <a:t>в алюминии  до 5 мм. </a:t>
          </a:r>
          <a:endParaRPr lang="ru-RU" sz="1800" b="0" dirty="0">
            <a:solidFill>
              <a:srgbClr val="000099"/>
            </a:solidFill>
          </a:endParaRPr>
        </a:p>
      </dgm:t>
    </dgm:pt>
    <dgm:pt modelId="{76076708-F0C7-40E9-81BC-3A32C657D2A5}" type="parTrans" cxnId="{086E5176-CE4B-408C-91EB-98D5F80A770B}">
      <dgm:prSet/>
      <dgm:spPr/>
      <dgm:t>
        <a:bodyPr/>
        <a:lstStyle/>
        <a:p>
          <a:endParaRPr lang="ru-RU"/>
        </a:p>
      </dgm:t>
    </dgm:pt>
    <dgm:pt modelId="{B7951986-17DB-4ED7-BC5B-41438375BF98}" type="sibTrans" cxnId="{086E5176-CE4B-408C-91EB-98D5F80A770B}">
      <dgm:prSet/>
      <dgm:spPr/>
      <dgm:t>
        <a:bodyPr/>
        <a:lstStyle/>
        <a:p>
          <a:endParaRPr lang="ru-RU"/>
        </a:p>
      </dgm:t>
    </dgm:pt>
    <dgm:pt modelId="{38F54574-AD98-47B2-87AB-B66AE1C24E01}">
      <dgm:prSet phldrT="[Текст]" custT="1"/>
      <dgm:spPr/>
      <dgm:t>
        <a:bodyPr/>
        <a:lstStyle/>
        <a:p>
          <a:pPr marL="171450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0" dirty="0" smtClean="0">
              <a:solidFill>
                <a:srgbClr val="000099"/>
              </a:solidFill>
            </a:rPr>
            <a:t>одежда наполовину ослабляет их действие</a:t>
          </a:r>
          <a:r>
            <a:rPr lang="ru-RU" sz="1800" b="0" dirty="0" smtClean="0">
              <a:solidFill>
                <a:schemeClr val="bg1"/>
              </a:solidFill>
            </a:rPr>
            <a:t>. </a:t>
          </a:r>
          <a:endParaRPr lang="ru-RU" sz="1800" b="0" dirty="0">
            <a:solidFill>
              <a:schemeClr val="bg1"/>
            </a:solidFill>
          </a:endParaRPr>
        </a:p>
      </dgm:t>
    </dgm:pt>
    <dgm:pt modelId="{B1145DA3-F52E-4D98-90FC-81AAEF017326}" type="parTrans" cxnId="{F62E6B69-C2DD-4B67-99FA-8E9259BC9179}">
      <dgm:prSet/>
      <dgm:spPr/>
      <dgm:t>
        <a:bodyPr/>
        <a:lstStyle/>
        <a:p>
          <a:endParaRPr lang="ru-RU"/>
        </a:p>
      </dgm:t>
    </dgm:pt>
    <dgm:pt modelId="{5F50E244-CC8E-41C3-8877-BF2293F509C1}" type="sibTrans" cxnId="{F62E6B69-C2DD-4B67-99FA-8E9259BC9179}">
      <dgm:prSet/>
      <dgm:spPr/>
      <dgm:t>
        <a:bodyPr/>
        <a:lstStyle/>
        <a:p>
          <a:endParaRPr lang="ru-RU"/>
        </a:p>
      </dgm:t>
    </dgm:pt>
    <dgm:pt modelId="{664490DB-8F24-4589-A0A7-385116295986}">
      <dgm:prSet phldrT="[Текст]" custT="1"/>
      <dgm:spPr/>
      <dgm:t>
        <a:bodyPr/>
        <a:lstStyle/>
        <a:p>
          <a:pPr marL="171450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>
              <a:solidFill>
                <a:srgbClr val="002060"/>
              </a:solidFill>
            </a:rPr>
            <a:t>в воздухе на сотни метров, </a:t>
          </a:r>
          <a:endParaRPr lang="ru-RU" sz="1800" dirty="0">
            <a:solidFill>
              <a:srgbClr val="002060"/>
            </a:solidFill>
          </a:endParaRPr>
        </a:p>
      </dgm:t>
    </dgm:pt>
    <dgm:pt modelId="{CA4D8AD1-B975-4638-8B56-3685F97B8D28}" type="sibTrans" cxnId="{6B994821-C6F9-4897-B288-D4A25F0B4F11}">
      <dgm:prSet/>
      <dgm:spPr/>
      <dgm:t>
        <a:bodyPr/>
        <a:lstStyle/>
        <a:p>
          <a:endParaRPr lang="ru-RU"/>
        </a:p>
      </dgm:t>
    </dgm:pt>
    <dgm:pt modelId="{BD6ADEA8-FD48-4BA0-B081-E545897BA014}" type="parTrans" cxnId="{6B994821-C6F9-4897-B288-D4A25F0B4F11}">
      <dgm:prSet/>
      <dgm:spPr/>
      <dgm:t>
        <a:bodyPr/>
        <a:lstStyle/>
        <a:p>
          <a:endParaRPr lang="ru-RU"/>
        </a:p>
      </dgm:t>
    </dgm:pt>
    <dgm:pt modelId="{81CE81F7-F9FF-4E97-B463-A64B3520EB61}">
      <dgm:prSet phldrT="[Текст]" custT="1"/>
      <dgm:spPr/>
      <dgm:t>
        <a:bodyPr/>
        <a:lstStyle/>
        <a:p>
          <a:pPr marL="171450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>
              <a:solidFill>
                <a:srgbClr val="002060"/>
              </a:solidFill>
            </a:rPr>
            <a:t>свободно проникает через одежду, тело человека и значительные толщи материалов</a:t>
          </a:r>
          <a:endParaRPr lang="ru-RU" sz="1800" dirty="0">
            <a:solidFill>
              <a:srgbClr val="002060"/>
            </a:solidFill>
          </a:endParaRPr>
        </a:p>
      </dgm:t>
    </dgm:pt>
    <dgm:pt modelId="{210493D9-60EE-4F18-A3B2-F072A8F92B00}" type="parTrans" cxnId="{2DC3BA32-E299-4B96-8E34-0020A6564674}">
      <dgm:prSet/>
      <dgm:spPr/>
      <dgm:t>
        <a:bodyPr/>
        <a:lstStyle/>
        <a:p>
          <a:endParaRPr lang="ru-RU"/>
        </a:p>
      </dgm:t>
    </dgm:pt>
    <dgm:pt modelId="{3DEB820A-F9B7-4308-8EA1-BBF8658AD245}" type="sibTrans" cxnId="{2DC3BA32-E299-4B96-8E34-0020A6564674}">
      <dgm:prSet/>
      <dgm:spPr/>
      <dgm:t>
        <a:bodyPr/>
        <a:lstStyle/>
        <a:p>
          <a:endParaRPr lang="ru-RU"/>
        </a:p>
      </dgm:t>
    </dgm:pt>
    <dgm:pt modelId="{885356D7-FFC7-45AF-81F7-F8C3B4264F16}" type="pres">
      <dgm:prSet presAssocID="{38158FC0-B804-49B5-9A07-C1C9A76C8E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C48B0F-BA2C-426D-8F87-9166A7308CCD}" type="pres">
      <dgm:prSet presAssocID="{65F96538-659B-4ED4-8B8F-C20BB90F85C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2114D-01CF-4E5A-B465-949F4F414E38}" type="pres">
      <dgm:prSet presAssocID="{43D7FD74-49CE-421C-B5EE-B7641F4BB7C6}" presName="sibTrans" presStyleCnt="0"/>
      <dgm:spPr/>
    </dgm:pt>
    <dgm:pt modelId="{CE77F25E-4DCA-4455-AF7F-561C4707B85A}" type="pres">
      <dgm:prSet presAssocID="{17630904-28E9-49D2-B499-DF8B0A5BF17D}" presName="node" presStyleLbl="node1" presStyleIdx="1" presStyleCnt="3" custLinFactNeighborX="-13098" custLinFactNeighborY="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F222F-AA60-4B4F-AC5C-F85CC09BD893}" type="pres">
      <dgm:prSet presAssocID="{B9A1B84D-37DD-4CB4-AB4B-F6F1F98DA96B}" presName="sibTrans" presStyleCnt="0"/>
      <dgm:spPr/>
    </dgm:pt>
    <dgm:pt modelId="{083B333E-E6B9-4261-B8D2-15040391AE50}" type="pres">
      <dgm:prSet presAssocID="{0FA41DDC-3098-4208-9375-4C11D5573D3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2F1B62-8516-4FAD-91DB-51E8D3A2F357}" type="presOf" srcId="{444CD3F6-1291-4AD7-AB39-EBBA4952DE40}" destId="{57C48B0F-BA2C-426D-8F87-9166A7308CCD}" srcOrd="0" destOrd="2" presId="urn:microsoft.com/office/officeart/2005/8/layout/hList6"/>
    <dgm:cxn modelId="{E43D9D5D-266E-4FB1-95F7-792289E680A7}" type="presOf" srcId="{315BA9F1-4AA2-40E9-BCE0-61B5259E7964}" destId="{57C48B0F-BA2C-426D-8F87-9166A7308CCD}" srcOrd="0" destOrd="1" presId="urn:microsoft.com/office/officeart/2005/8/layout/hList6"/>
    <dgm:cxn modelId="{70264241-CBFE-444D-88FC-6F34C1A752C1}" type="presOf" srcId="{7A16685F-67C9-486B-9E83-B0A1B3912C86}" destId="{CE77F25E-4DCA-4455-AF7F-561C4707B85A}" srcOrd="0" destOrd="2" presId="urn:microsoft.com/office/officeart/2005/8/layout/hList6"/>
    <dgm:cxn modelId="{926FED01-4631-452C-A485-E3BC14701644}" type="presOf" srcId="{664490DB-8F24-4589-A0A7-385116295986}" destId="{083B333E-E6B9-4261-B8D2-15040391AE50}" srcOrd="0" destOrd="1" presId="urn:microsoft.com/office/officeart/2005/8/layout/hList6"/>
    <dgm:cxn modelId="{FDA96131-6E72-41F8-BD01-B89F1E23F8E6}" type="presOf" srcId="{A663063D-466E-45AC-A407-026013BEF158}" destId="{CE77F25E-4DCA-4455-AF7F-561C4707B85A}" srcOrd="0" destOrd="3" presId="urn:microsoft.com/office/officeart/2005/8/layout/hList6"/>
    <dgm:cxn modelId="{2DC3BA32-E299-4B96-8E34-0020A6564674}" srcId="{0FA41DDC-3098-4208-9375-4C11D5573D38}" destId="{81CE81F7-F9FF-4E97-B463-A64B3520EB61}" srcOrd="1" destOrd="0" parTransId="{210493D9-60EE-4F18-A3B2-F072A8F92B00}" sibTransId="{3DEB820A-F9B7-4308-8EA1-BBF8658AD245}"/>
    <dgm:cxn modelId="{6DA09398-7B85-4BD7-8890-9C3F324B2614}" srcId="{17630904-28E9-49D2-B499-DF8B0A5BF17D}" destId="{37A3E45E-2E88-48CA-A6CB-B4970D3B6B97}" srcOrd="0" destOrd="0" parTransId="{044BA1A1-23AE-4FED-B778-B70D908A9162}" sibTransId="{3888DC9B-3FA4-498C-9B6B-81C9576B7A82}"/>
    <dgm:cxn modelId="{E3C4C81A-67A9-4B17-BBA0-A8E17C569123}" srcId="{17630904-28E9-49D2-B499-DF8B0A5BF17D}" destId="{EBAE3DF2-A4A6-47E4-99E9-656C70BC84CE}" srcOrd="4" destOrd="0" parTransId="{436E219A-1205-41F6-9165-19A10F36B897}" sibTransId="{241CF9B5-4A92-4F32-92B2-4E89F458E0EA}"/>
    <dgm:cxn modelId="{A2C255BD-4AE8-4557-9928-23AB38037B64}" type="presOf" srcId="{38F54574-AD98-47B2-87AB-B66AE1C24E01}" destId="{CE77F25E-4DCA-4455-AF7F-561C4707B85A}" srcOrd="0" destOrd="4" presId="urn:microsoft.com/office/officeart/2005/8/layout/hList6"/>
    <dgm:cxn modelId="{1950B555-E3D1-4741-8707-AEFF23BAB070}" type="presOf" srcId="{29B94397-51D8-443D-8964-7BA773F0F6D3}" destId="{57C48B0F-BA2C-426D-8F87-9166A7308CCD}" srcOrd="0" destOrd="3" presId="urn:microsoft.com/office/officeart/2005/8/layout/hList6"/>
    <dgm:cxn modelId="{3AD78E22-ECDA-421E-ADB6-910E731ED85D}" srcId="{65F96538-659B-4ED4-8B8F-C20BB90F85CD}" destId="{315BA9F1-4AA2-40E9-BCE0-61B5259E7964}" srcOrd="0" destOrd="0" parTransId="{2C7CD3ED-E632-4C3A-9027-793AF923C87F}" sibTransId="{5A166DFA-205D-4BF5-8CCB-50AA6CAA8EF4}"/>
    <dgm:cxn modelId="{80A2D2AA-FDB2-4DEF-B199-6D3774EEFEB3}" type="presOf" srcId="{17630904-28E9-49D2-B499-DF8B0A5BF17D}" destId="{CE77F25E-4DCA-4455-AF7F-561C4707B85A}" srcOrd="0" destOrd="0" presId="urn:microsoft.com/office/officeart/2005/8/layout/hList6"/>
    <dgm:cxn modelId="{8D19C6EF-E795-4E04-81AF-5371FD7AD833}" type="presOf" srcId="{0FA41DDC-3098-4208-9375-4C11D5573D38}" destId="{083B333E-E6B9-4261-B8D2-15040391AE50}" srcOrd="0" destOrd="0" presId="urn:microsoft.com/office/officeart/2005/8/layout/hList6"/>
    <dgm:cxn modelId="{2DB4E6A4-58A4-45FA-AA06-53B4AC4F862F}" srcId="{38158FC0-B804-49B5-9A07-C1C9A76C8E37}" destId="{17630904-28E9-49D2-B499-DF8B0A5BF17D}" srcOrd="1" destOrd="0" parTransId="{9EF32DB0-6E34-46F4-B134-8822221A0964}" sibTransId="{B9A1B84D-37DD-4CB4-AB4B-F6F1F98DA96B}"/>
    <dgm:cxn modelId="{363A654F-7BBF-4EA2-9FD6-0417D13F22B7}" srcId="{0FA41DDC-3098-4208-9375-4C11D5573D38}" destId="{9833A538-7E50-4A41-B3DA-04E58EF20BB0}" srcOrd="2" destOrd="0" parTransId="{A8403808-8E24-4DB9-BF8F-F1484D277DFB}" sibTransId="{B4C0DFDD-CCA8-4758-ACED-3A1FA2EBDF31}"/>
    <dgm:cxn modelId="{D34E06F8-9F46-4AE1-8056-338ADB85D8C0}" type="presOf" srcId="{38158FC0-B804-49B5-9A07-C1C9A76C8E37}" destId="{885356D7-FFC7-45AF-81F7-F8C3B4264F16}" srcOrd="0" destOrd="0" presId="urn:microsoft.com/office/officeart/2005/8/layout/hList6"/>
    <dgm:cxn modelId="{F3F3E099-4BA0-43A8-AADE-78BACBD7F017}" srcId="{38158FC0-B804-49B5-9A07-C1C9A76C8E37}" destId="{0FA41DDC-3098-4208-9375-4C11D5573D38}" srcOrd="2" destOrd="0" parTransId="{1BA2F295-4E14-495A-9017-B8499261DD8F}" sibTransId="{7359CF00-515E-4080-B526-7D69606657DA}"/>
    <dgm:cxn modelId="{E8089ADC-16C1-46AA-A551-F24393165C80}" srcId="{65F96538-659B-4ED4-8B8F-C20BB90F85CD}" destId="{444CD3F6-1291-4AD7-AB39-EBBA4952DE40}" srcOrd="1" destOrd="0" parTransId="{6FCAB47C-6979-4B48-8158-19BD2868494E}" sibTransId="{78ED8BA9-F5C8-463C-858C-B074708FC33D}"/>
    <dgm:cxn modelId="{56E297C4-E846-40DD-ACA1-6934701F5863}" type="presOf" srcId="{65F96538-659B-4ED4-8B8F-C20BB90F85CD}" destId="{57C48B0F-BA2C-426D-8F87-9166A7308CCD}" srcOrd="0" destOrd="0" presId="urn:microsoft.com/office/officeart/2005/8/layout/hList6"/>
    <dgm:cxn modelId="{4D8EFEC4-E355-4DDA-89B7-B1E186F6B09D}" srcId="{65F96538-659B-4ED4-8B8F-C20BB90F85CD}" destId="{29B94397-51D8-443D-8964-7BA773F0F6D3}" srcOrd="2" destOrd="0" parTransId="{BA9A7479-8EFD-4CBA-BDFD-4590966A2523}" sibTransId="{162FE79F-ABE6-4262-BB92-A6EB0C59CDD7}"/>
    <dgm:cxn modelId="{1F13A768-852A-4815-9B8C-FB70BEDBAA79}" type="presOf" srcId="{37A3E45E-2E88-48CA-A6CB-B4970D3B6B97}" destId="{CE77F25E-4DCA-4455-AF7F-561C4707B85A}" srcOrd="0" destOrd="1" presId="urn:microsoft.com/office/officeart/2005/8/layout/hList6"/>
    <dgm:cxn modelId="{4C672224-3B8C-4806-945F-C4DB13FFF2B3}" type="presOf" srcId="{EBAE3DF2-A4A6-47E4-99E9-656C70BC84CE}" destId="{CE77F25E-4DCA-4455-AF7F-561C4707B85A}" srcOrd="0" destOrd="5" presId="urn:microsoft.com/office/officeart/2005/8/layout/hList6"/>
    <dgm:cxn modelId="{086E5176-CE4B-408C-91EB-98D5F80A770B}" srcId="{17630904-28E9-49D2-B499-DF8B0A5BF17D}" destId="{A663063D-466E-45AC-A407-026013BEF158}" srcOrd="2" destOrd="0" parTransId="{76076708-F0C7-40E9-81BC-3A32C657D2A5}" sibTransId="{B7951986-17DB-4ED7-BC5B-41438375BF98}"/>
    <dgm:cxn modelId="{6B994821-C6F9-4897-B288-D4A25F0B4F11}" srcId="{0FA41DDC-3098-4208-9375-4C11D5573D38}" destId="{664490DB-8F24-4589-A0A7-385116295986}" srcOrd="0" destOrd="0" parTransId="{BD6ADEA8-FD48-4BA0-B081-E545897BA014}" sibTransId="{CA4D8AD1-B975-4638-8B56-3685F97B8D28}"/>
    <dgm:cxn modelId="{8D7EBC58-A09C-4473-A7CE-96487EFFFEC8}" type="presOf" srcId="{81CE81F7-F9FF-4E97-B463-A64B3520EB61}" destId="{083B333E-E6B9-4261-B8D2-15040391AE50}" srcOrd="0" destOrd="2" presId="urn:microsoft.com/office/officeart/2005/8/layout/hList6"/>
    <dgm:cxn modelId="{714E704F-D644-4A3C-B5B6-1960F7F91173}" srcId="{17630904-28E9-49D2-B499-DF8B0A5BF17D}" destId="{7A16685F-67C9-486B-9E83-B0A1B3912C86}" srcOrd="1" destOrd="0" parTransId="{0F560EF5-812F-4B88-B395-FD9063B940D3}" sibTransId="{FD69A4C2-7444-4AD1-A35F-02252876EB6D}"/>
    <dgm:cxn modelId="{4C28B826-6119-4CF2-AF7E-33380AFB8CBD}" srcId="{38158FC0-B804-49B5-9A07-C1C9A76C8E37}" destId="{65F96538-659B-4ED4-8B8F-C20BB90F85CD}" srcOrd="0" destOrd="0" parTransId="{1AB9666B-E0C5-4A00-82D9-2BD1E86A551F}" sibTransId="{43D7FD74-49CE-421C-B5EE-B7641F4BB7C6}"/>
    <dgm:cxn modelId="{ABA032B3-2F20-4635-B9E8-D1E134BAA650}" type="presOf" srcId="{9833A538-7E50-4A41-B3DA-04E58EF20BB0}" destId="{083B333E-E6B9-4261-B8D2-15040391AE50}" srcOrd="0" destOrd="3" presId="urn:microsoft.com/office/officeart/2005/8/layout/hList6"/>
    <dgm:cxn modelId="{F62E6B69-C2DD-4B67-99FA-8E9259BC9179}" srcId="{17630904-28E9-49D2-B499-DF8B0A5BF17D}" destId="{38F54574-AD98-47B2-87AB-B66AE1C24E01}" srcOrd="3" destOrd="0" parTransId="{B1145DA3-F52E-4D98-90FC-81AAEF017326}" sibTransId="{5F50E244-CC8E-41C3-8877-BF2293F509C1}"/>
    <dgm:cxn modelId="{51CA9859-3216-4904-AC87-7906655FC8DD}" type="presParOf" srcId="{885356D7-FFC7-45AF-81F7-F8C3B4264F16}" destId="{57C48B0F-BA2C-426D-8F87-9166A7308CCD}" srcOrd="0" destOrd="0" presId="urn:microsoft.com/office/officeart/2005/8/layout/hList6"/>
    <dgm:cxn modelId="{AB3D7A4F-634A-4653-9B57-73B3A86A45AE}" type="presParOf" srcId="{885356D7-FFC7-45AF-81F7-F8C3B4264F16}" destId="{6FD2114D-01CF-4E5A-B465-949F4F414E38}" srcOrd="1" destOrd="0" presId="urn:microsoft.com/office/officeart/2005/8/layout/hList6"/>
    <dgm:cxn modelId="{8FB8B45E-4388-4ECE-9E43-067BCEAF3DA2}" type="presParOf" srcId="{885356D7-FFC7-45AF-81F7-F8C3B4264F16}" destId="{CE77F25E-4DCA-4455-AF7F-561C4707B85A}" srcOrd="2" destOrd="0" presId="urn:microsoft.com/office/officeart/2005/8/layout/hList6"/>
    <dgm:cxn modelId="{A0DB270A-BBF8-403D-A642-714A0E4A1B2F}" type="presParOf" srcId="{885356D7-FFC7-45AF-81F7-F8C3B4264F16}" destId="{4C4F222F-AA60-4B4F-AC5C-F85CC09BD893}" srcOrd="3" destOrd="0" presId="urn:microsoft.com/office/officeart/2005/8/layout/hList6"/>
    <dgm:cxn modelId="{F3C69140-39F7-4C01-90E4-6305B23F7D8B}" type="presParOf" srcId="{885356D7-FFC7-45AF-81F7-F8C3B4264F16}" destId="{083B333E-E6B9-4261-B8D2-15040391AE5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FCFAC-A900-4BAA-B6AF-38CE55B1D4EA}">
      <dsp:nvSpPr>
        <dsp:cNvPr id="0" name=""/>
        <dsp:cNvSpPr/>
      </dsp:nvSpPr>
      <dsp:spPr>
        <a:xfrm>
          <a:off x="7415460" y="3135772"/>
          <a:ext cx="91440" cy="5078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78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99EF1-0A8A-4720-8BFD-0E333A94DCA7}">
      <dsp:nvSpPr>
        <dsp:cNvPr id="0" name=""/>
        <dsp:cNvSpPr/>
      </dsp:nvSpPr>
      <dsp:spPr>
        <a:xfrm>
          <a:off x="5235471" y="1519118"/>
          <a:ext cx="2225709" cy="507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079"/>
              </a:lnTo>
              <a:lnTo>
                <a:pt x="2225709" y="346079"/>
              </a:lnTo>
              <a:lnTo>
                <a:pt x="2225709" y="5078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53E52-3CAF-490E-B68E-017760AAF6E3}">
      <dsp:nvSpPr>
        <dsp:cNvPr id="0" name=""/>
        <dsp:cNvSpPr/>
      </dsp:nvSpPr>
      <dsp:spPr>
        <a:xfrm>
          <a:off x="5143959" y="1519118"/>
          <a:ext cx="91511" cy="507841"/>
        </a:xfrm>
        <a:custGeom>
          <a:avLst/>
          <a:gdLst/>
          <a:ahLst/>
          <a:cxnLst/>
          <a:rect l="0" t="0" r="0" b="0"/>
          <a:pathLst>
            <a:path>
              <a:moveTo>
                <a:pt x="91511" y="0"/>
              </a:moveTo>
              <a:lnTo>
                <a:pt x="91511" y="346079"/>
              </a:lnTo>
              <a:lnTo>
                <a:pt x="0" y="346079"/>
              </a:lnTo>
              <a:lnTo>
                <a:pt x="0" y="5078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A6F9A-C5E2-4E68-B495-A3C84502A733}">
      <dsp:nvSpPr>
        <dsp:cNvPr id="0" name=""/>
        <dsp:cNvSpPr/>
      </dsp:nvSpPr>
      <dsp:spPr>
        <a:xfrm>
          <a:off x="2542297" y="3011940"/>
          <a:ext cx="2601662" cy="631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911"/>
              </a:lnTo>
              <a:lnTo>
                <a:pt x="2601662" y="469911"/>
              </a:lnTo>
              <a:lnTo>
                <a:pt x="2601662" y="6316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9A8240-0A2B-44D8-8DFD-353BA13E86E3}">
      <dsp:nvSpPr>
        <dsp:cNvPr id="0" name=""/>
        <dsp:cNvSpPr/>
      </dsp:nvSpPr>
      <dsp:spPr>
        <a:xfrm>
          <a:off x="2542297" y="3011940"/>
          <a:ext cx="467464" cy="631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911"/>
              </a:lnTo>
              <a:lnTo>
                <a:pt x="467464" y="469911"/>
              </a:lnTo>
              <a:lnTo>
                <a:pt x="467464" y="6316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290DC-9B06-43CF-95F2-130B85220CB6}">
      <dsp:nvSpPr>
        <dsp:cNvPr id="0" name=""/>
        <dsp:cNvSpPr/>
      </dsp:nvSpPr>
      <dsp:spPr>
        <a:xfrm>
          <a:off x="875565" y="3011940"/>
          <a:ext cx="1666732" cy="631674"/>
        </a:xfrm>
        <a:custGeom>
          <a:avLst/>
          <a:gdLst/>
          <a:ahLst/>
          <a:cxnLst/>
          <a:rect l="0" t="0" r="0" b="0"/>
          <a:pathLst>
            <a:path>
              <a:moveTo>
                <a:pt x="1666732" y="0"/>
              </a:moveTo>
              <a:lnTo>
                <a:pt x="1666732" y="469911"/>
              </a:lnTo>
              <a:lnTo>
                <a:pt x="0" y="469911"/>
              </a:lnTo>
              <a:lnTo>
                <a:pt x="0" y="6316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F6111-0470-406B-B777-65D18A402721}">
      <dsp:nvSpPr>
        <dsp:cNvPr id="0" name=""/>
        <dsp:cNvSpPr/>
      </dsp:nvSpPr>
      <dsp:spPr>
        <a:xfrm>
          <a:off x="2542297" y="1519118"/>
          <a:ext cx="2693174" cy="384009"/>
        </a:xfrm>
        <a:custGeom>
          <a:avLst/>
          <a:gdLst/>
          <a:ahLst/>
          <a:cxnLst/>
          <a:rect l="0" t="0" r="0" b="0"/>
          <a:pathLst>
            <a:path>
              <a:moveTo>
                <a:pt x="2693174" y="0"/>
              </a:moveTo>
              <a:lnTo>
                <a:pt x="2693174" y="222247"/>
              </a:lnTo>
              <a:lnTo>
                <a:pt x="0" y="222247"/>
              </a:lnTo>
              <a:lnTo>
                <a:pt x="0" y="3840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1A27AE-FA38-4494-B93B-AF86416E0C91}">
      <dsp:nvSpPr>
        <dsp:cNvPr id="0" name=""/>
        <dsp:cNvSpPr/>
      </dsp:nvSpPr>
      <dsp:spPr>
        <a:xfrm>
          <a:off x="4362391" y="410305"/>
          <a:ext cx="1746161" cy="110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9D50F-3C0C-48E6-92D0-97D8FFEE9A10}">
      <dsp:nvSpPr>
        <dsp:cNvPr id="0" name=""/>
        <dsp:cNvSpPr/>
      </dsp:nvSpPr>
      <dsp:spPr>
        <a:xfrm>
          <a:off x="4556408" y="594622"/>
          <a:ext cx="1746161" cy="110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Ядерное оружие</a:t>
          </a:r>
          <a:endParaRPr lang="ru-RU" sz="1700" kern="1200" dirty="0"/>
        </a:p>
      </dsp:txBody>
      <dsp:txXfrm>
        <a:off x="4588884" y="627098"/>
        <a:ext cx="1681209" cy="1043860"/>
      </dsp:txXfrm>
    </dsp:sp>
    <dsp:sp modelId="{A2B799F7-CA80-49BC-A9F3-3791480A5BA8}">
      <dsp:nvSpPr>
        <dsp:cNvPr id="0" name=""/>
        <dsp:cNvSpPr/>
      </dsp:nvSpPr>
      <dsp:spPr>
        <a:xfrm>
          <a:off x="1669216" y="1903128"/>
          <a:ext cx="1746161" cy="110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E6439-3A07-4EF1-B1AA-57D1180496F8}">
      <dsp:nvSpPr>
        <dsp:cNvPr id="0" name=""/>
        <dsp:cNvSpPr/>
      </dsp:nvSpPr>
      <dsp:spPr>
        <a:xfrm>
          <a:off x="1863234" y="2087445"/>
          <a:ext cx="1746161" cy="110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Ядерные боеприпасы</a:t>
          </a:r>
          <a:endParaRPr lang="ru-RU" sz="1700" kern="1200" dirty="0"/>
        </a:p>
      </dsp:txBody>
      <dsp:txXfrm>
        <a:off x="1895710" y="2119921"/>
        <a:ext cx="1681209" cy="1043860"/>
      </dsp:txXfrm>
    </dsp:sp>
    <dsp:sp modelId="{06230D18-DB84-4364-8FFC-1E03FB70A7F1}">
      <dsp:nvSpPr>
        <dsp:cNvPr id="0" name=""/>
        <dsp:cNvSpPr/>
      </dsp:nvSpPr>
      <dsp:spPr>
        <a:xfrm>
          <a:off x="2484" y="3643614"/>
          <a:ext cx="1746161" cy="110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133BB-A1A3-464A-9B45-717F41A0A440}">
      <dsp:nvSpPr>
        <dsp:cNvPr id="0" name=""/>
        <dsp:cNvSpPr/>
      </dsp:nvSpPr>
      <dsp:spPr>
        <a:xfrm>
          <a:off x="196502" y="3827931"/>
          <a:ext cx="1746161" cy="110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Боевые части ракет и торпед</a:t>
          </a:r>
          <a:endParaRPr lang="ru-RU" sz="1700" kern="1200" dirty="0"/>
        </a:p>
      </dsp:txBody>
      <dsp:txXfrm>
        <a:off x="228978" y="3860407"/>
        <a:ext cx="1681209" cy="1043860"/>
      </dsp:txXfrm>
    </dsp:sp>
    <dsp:sp modelId="{96AF292B-D357-460C-BDED-A3CB10DAF44D}">
      <dsp:nvSpPr>
        <dsp:cNvPr id="0" name=""/>
        <dsp:cNvSpPr/>
      </dsp:nvSpPr>
      <dsp:spPr>
        <a:xfrm>
          <a:off x="2136681" y="3643614"/>
          <a:ext cx="1746161" cy="110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CDE09-6E90-4B22-98DD-8932E7CD1735}">
      <dsp:nvSpPr>
        <dsp:cNvPr id="0" name=""/>
        <dsp:cNvSpPr/>
      </dsp:nvSpPr>
      <dsp:spPr>
        <a:xfrm>
          <a:off x="2330699" y="3827931"/>
          <a:ext cx="1746161" cy="110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Авиационные и глубинные бомбы</a:t>
          </a:r>
          <a:endParaRPr lang="ru-RU" sz="1700" kern="1200" dirty="0"/>
        </a:p>
      </dsp:txBody>
      <dsp:txXfrm>
        <a:off x="2363175" y="3860407"/>
        <a:ext cx="1681209" cy="1043860"/>
      </dsp:txXfrm>
    </dsp:sp>
    <dsp:sp modelId="{56C8371D-C369-4762-B030-4E355CE0DC65}">
      <dsp:nvSpPr>
        <dsp:cNvPr id="0" name=""/>
        <dsp:cNvSpPr/>
      </dsp:nvSpPr>
      <dsp:spPr>
        <a:xfrm>
          <a:off x="4270879" y="3643614"/>
          <a:ext cx="1746161" cy="110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1F877-C3F3-4A14-B193-FB9009EE5748}">
      <dsp:nvSpPr>
        <dsp:cNvPr id="0" name=""/>
        <dsp:cNvSpPr/>
      </dsp:nvSpPr>
      <dsp:spPr>
        <a:xfrm>
          <a:off x="4464896" y="3827931"/>
          <a:ext cx="1746161" cy="110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Артиллерийские снаряды и мины</a:t>
          </a:r>
          <a:endParaRPr lang="ru-RU" sz="1700" kern="1200" dirty="0"/>
        </a:p>
      </dsp:txBody>
      <dsp:txXfrm>
        <a:off x="4497372" y="3860407"/>
        <a:ext cx="1681209" cy="1043860"/>
      </dsp:txXfrm>
    </dsp:sp>
    <dsp:sp modelId="{59CB9A72-DDF7-42B8-A527-A4C19EF9D19D}">
      <dsp:nvSpPr>
        <dsp:cNvPr id="0" name=""/>
        <dsp:cNvSpPr/>
      </dsp:nvSpPr>
      <dsp:spPr>
        <a:xfrm>
          <a:off x="4270879" y="2026960"/>
          <a:ext cx="1746161" cy="110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976BF-B40D-4BDF-8F3A-0EDBF743DAB6}">
      <dsp:nvSpPr>
        <dsp:cNvPr id="0" name=""/>
        <dsp:cNvSpPr/>
      </dsp:nvSpPr>
      <dsp:spPr>
        <a:xfrm>
          <a:off x="4464896" y="2211277"/>
          <a:ext cx="1746161" cy="110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Средства управления </a:t>
          </a:r>
          <a:endParaRPr lang="ru-RU" sz="1700" kern="1200" dirty="0"/>
        </a:p>
      </dsp:txBody>
      <dsp:txXfrm>
        <a:off x="4497372" y="2243753"/>
        <a:ext cx="1681209" cy="1043860"/>
      </dsp:txXfrm>
    </dsp:sp>
    <dsp:sp modelId="{A67C3106-C1DD-4BE0-BDD2-ECB54AE9AF84}">
      <dsp:nvSpPr>
        <dsp:cNvPr id="0" name=""/>
        <dsp:cNvSpPr/>
      </dsp:nvSpPr>
      <dsp:spPr>
        <a:xfrm>
          <a:off x="6588100" y="2026960"/>
          <a:ext cx="1746161" cy="1108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D9F43-B72C-4BFB-95F6-FE0E56A19E88}">
      <dsp:nvSpPr>
        <dsp:cNvPr id="0" name=""/>
        <dsp:cNvSpPr/>
      </dsp:nvSpPr>
      <dsp:spPr>
        <a:xfrm>
          <a:off x="6782118" y="2211277"/>
          <a:ext cx="1746161" cy="1108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Средства доставки (носители)</a:t>
          </a:r>
          <a:endParaRPr lang="ru-RU" sz="1700" kern="1200" dirty="0"/>
        </a:p>
      </dsp:txBody>
      <dsp:txXfrm>
        <a:off x="6814594" y="2243753"/>
        <a:ext cx="1681209" cy="1043860"/>
      </dsp:txXfrm>
    </dsp:sp>
    <dsp:sp modelId="{6F99430A-00C6-4D0F-9833-93BF3322B949}">
      <dsp:nvSpPr>
        <dsp:cNvPr id="0" name=""/>
        <dsp:cNvSpPr/>
      </dsp:nvSpPr>
      <dsp:spPr>
        <a:xfrm>
          <a:off x="6405076" y="3643614"/>
          <a:ext cx="2112209" cy="21705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9FC14-AF37-4CB8-9DDB-BBB83BF77B3C}">
      <dsp:nvSpPr>
        <dsp:cNvPr id="0" name=""/>
        <dsp:cNvSpPr/>
      </dsp:nvSpPr>
      <dsp:spPr>
        <a:xfrm>
          <a:off x="6599094" y="3827931"/>
          <a:ext cx="2112209" cy="2170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Ракеты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Корабли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Самолёты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Подводные лодки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Артиллерийские системы</a:t>
          </a:r>
          <a:endParaRPr lang="ru-RU" sz="1400" b="1" kern="1200" dirty="0"/>
        </a:p>
      </dsp:txBody>
      <dsp:txXfrm>
        <a:off x="6660958" y="3889795"/>
        <a:ext cx="1988481" cy="2046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48B0F-BA2C-426D-8F87-9166A7308CCD}">
      <dsp:nvSpPr>
        <dsp:cNvPr id="0" name=""/>
        <dsp:cNvSpPr/>
      </dsp:nvSpPr>
      <dsp:spPr>
        <a:xfrm rot="16200000">
          <a:off x="-640317" y="641387"/>
          <a:ext cx="4064000" cy="2781225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cs typeface="Arial" charset="0"/>
            </a:rPr>
            <a:t>Альфа-излучение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cs typeface="Arial" charset="0"/>
            </a:rPr>
            <a:t> (</a:t>
          </a:r>
          <a:r>
            <a:rPr lang="el-GR" sz="24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α</a:t>
          </a:r>
          <a:r>
            <a:rPr lang="ru-RU" sz="2400" b="1" kern="1200" dirty="0" smtClean="0">
              <a:solidFill>
                <a:srgbClr val="C00000"/>
              </a:solidFill>
              <a:cs typeface="Arial" charset="0"/>
            </a:rPr>
            <a:t>)</a:t>
          </a:r>
          <a:endParaRPr lang="el-GR" sz="2400" b="1" kern="1200" dirty="0" smtClean="0">
            <a:solidFill>
              <a:srgbClr val="C00000"/>
            </a:solidFill>
            <a:cs typeface="Arial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99"/>
              </a:solidFill>
            </a:rPr>
            <a:t>в воздухе – не более 10см, </a:t>
          </a:r>
          <a:endParaRPr lang="ru-RU" sz="1800" kern="1200" dirty="0">
            <a:solidFill>
              <a:srgbClr val="000099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99"/>
              </a:solidFill>
            </a:rPr>
            <a:t>в </a:t>
          </a:r>
          <a:r>
            <a:rPr lang="ru-RU" sz="1800" kern="1200" dirty="0" err="1" smtClean="0">
              <a:solidFill>
                <a:srgbClr val="000099"/>
              </a:solidFill>
            </a:rPr>
            <a:t>биоткани</a:t>
          </a:r>
          <a:r>
            <a:rPr lang="ru-RU" sz="1800" kern="1200" dirty="0" smtClean="0">
              <a:solidFill>
                <a:srgbClr val="000099"/>
              </a:solidFill>
            </a:rPr>
            <a:t> – до 0,1 мм. </a:t>
          </a:r>
          <a:endParaRPr lang="ru-RU" sz="1800" kern="1200" dirty="0">
            <a:solidFill>
              <a:srgbClr val="000099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99"/>
              </a:solidFill>
            </a:rPr>
            <a:t>полностью поглощаются листом бумаги. </a:t>
          </a:r>
          <a:endParaRPr lang="ru-RU" sz="1800" kern="1200" dirty="0">
            <a:solidFill>
              <a:srgbClr val="000099"/>
            </a:solidFill>
          </a:endParaRPr>
        </a:p>
      </dsp:txBody>
      <dsp:txXfrm rot="5400000">
        <a:off x="1071" y="812799"/>
        <a:ext cx="2781225" cy="2438400"/>
      </dsp:txXfrm>
    </dsp:sp>
    <dsp:sp modelId="{CE77F25E-4DCA-4455-AF7F-561C4707B85A}">
      <dsp:nvSpPr>
        <dsp:cNvPr id="0" name=""/>
        <dsp:cNvSpPr/>
      </dsp:nvSpPr>
      <dsp:spPr>
        <a:xfrm rot="16200000">
          <a:off x="2322178" y="641387"/>
          <a:ext cx="4064000" cy="2781225"/>
        </a:xfrm>
        <a:prstGeom prst="flowChartManualOperati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FF0000"/>
              </a:solidFill>
              <a:cs typeface="Arial" charset="0"/>
            </a:rPr>
            <a:t>Бета-излучение  </a:t>
          </a:r>
        </a:p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FF0000"/>
              </a:solidFill>
              <a:cs typeface="Arial" charset="0"/>
            </a:rPr>
            <a:t>(</a:t>
          </a:r>
          <a:r>
            <a:rPr lang="el-GR" sz="2400" b="1" kern="1200" dirty="0" smtClean="0">
              <a:solidFill>
                <a:srgbClr val="FF0000"/>
              </a:solidFill>
              <a:cs typeface="Arial" charset="0"/>
            </a:rPr>
            <a:t>β</a:t>
          </a:r>
          <a:r>
            <a:rPr lang="ru-RU" sz="2400" b="1" kern="1200" dirty="0" smtClean="0">
              <a:solidFill>
                <a:srgbClr val="FF0000"/>
              </a:solidFill>
              <a:cs typeface="Arial" charset="0"/>
            </a:rPr>
            <a:t>)</a:t>
          </a:r>
          <a:endParaRPr lang="el-GR" sz="2400" b="1" kern="1200" dirty="0" smtClean="0">
            <a:solidFill>
              <a:srgbClr val="FF0000"/>
            </a:solidFill>
            <a:cs typeface="Arial" charset="0"/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rgbClr val="000099"/>
              </a:solidFill>
            </a:rPr>
            <a:t>в воздухе до 15 м, </a:t>
          </a:r>
          <a:endParaRPr lang="ru-RU" sz="1800" b="0" kern="1200" dirty="0">
            <a:solidFill>
              <a:srgbClr val="000099"/>
            </a:solidFill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rgbClr val="000099"/>
              </a:solidFill>
            </a:rPr>
            <a:t>в </a:t>
          </a:r>
          <a:r>
            <a:rPr lang="ru-RU" sz="1800" b="0" kern="1200" dirty="0" err="1" smtClean="0">
              <a:solidFill>
                <a:srgbClr val="000099"/>
              </a:solidFill>
            </a:rPr>
            <a:t>биоткани</a:t>
          </a:r>
          <a:r>
            <a:rPr lang="ru-RU" sz="1800" b="0" kern="1200" dirty="0" smtClean="0">
              <a:solidFill>
                <a:srgbClr val="000099"/>
              </a:solidFill>
            </a:rPr>
            <a:t> – на глубину до 15 мм, </a:t>
          </a:r>
          <a:endParaRPr lang="ru-RU" sz="1800" b="0" kern="1200" dirty="0">
            <a:solidFill>
              <a:srgbClr val="000099"/>
            </a:solidFill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rgbClr val="000099"/>
              </a:solidFill>
            </a:rPr>
            <a:t>в алюминии  до 5 мм. </a:t>
          </a:r>
          <a:endParaRPr lang="ru-RU" sz="1800" b="0" kern="1200" dirty="0">
            <a:solidFill>
              <a:srgbClr val="000099"/>
            </a:solidFill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solidFill>
                <a:srgbClr val="000099"/>
              </a:solidFill>
            </a:rPr>
            <a:t>одежда наполовину ослабляет их действие</a:t>
          </a:r>
          <a:r>
            <a:rPr lang="ru-RU" sz="1800" b="0" kern="1200" dirty="0" smtClean="0">
              <a:solidFill>
                <a:schemeClr val="bg1"/>
              </a:solidFill>
            </a:rPr>
            <a:t>. </a:t>
          </a:r>
          <a:endParaRPr lang="ru-RU" sz="1800" b="0" kern="1200" dirty="0">
            <a:solidFill>
              <a:schemeClr val="bg1"/>
            </a:solidFill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b="0" kern="1200" dirty="0">
            <a:solidFill>
              <a:schemeClr val="accent5"/>
            </a:solidFill>
          </a:endParaRPr>
        </a:p>
      </dsp:txBody>
      <dsp:txXfrm rot="5400000">
        <a:off x="2963566" y="812799"/>
        <a:ext cx="2781225" cy="2438400"/>
      </dsp:txXfrm>
    </dsp:sp>
    <dsp:sp modelId="{083B333E-E6B9-4261-B8D2-15040391AE50}">
      <dsp:nvSpPr>
        <dsp:cNvPr id="0" name=""/>
        <dsp:cNvSpPr/>
      </dsp:nvSpPr>
      <dsp:spPr>
        <a:xfrm rot="16200000">
          <a:off x="5339317" y="641387"/>
          <a:ext cx="4064000" cy="2781225"/>
        </a:xfrm>
        <a:prstGeom prst="flowChartManualOperati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FF0000"/>
              </a:solidFill>
              <a:cs typeface="Arial" charset="0"/>
            </a:rPr>
            <a:t>Гамма-излучение </a:t>
          </a:r>
        </a:p>
        <a:p>
          <a:pPr marL="0" marR="0" lvl="0" indent="0" algn="ctr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solidFill>
                <a:srgbClr val="FF0000"/>
              </a:solidFill>
              <a:cs typeface="Arial" charset="0"/>
            </a:rPr>
            <a:t>(</a:t>
          </a:r>
          <a:r>
            <a:rPr lang="en-US" sz="2400" b="1" kern="12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rPr>
            <a:t>Ƴ</a:t>
          </a:r>
          <a:r>
            <a:rPr lang="ru-RU" sz="2400" b="1" kern="1200" dirty="0" smtClean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rPr>
            <a:t>)</a:t>
          </a:r>
          <a:endParaRPr lang="el-GR" sz="2400" b="1" kern="1200" dirty="0" smtClean="0">
            <a:solidFill>
              <a:srgbClr val="FF0000"/>
            </a:solidFill>
            <a:ea typeface="Arial Unicode MS" pitchFamily="34" charset="-128"/>
            <a:cs typeface="Arial Unicode MS" pitchFamily="34" charset="-128"/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</a:rPr>
            <a:t>в воздухе на сотни метров, </a:t>
          </a:r>
          <a:endParaRPr lang="ru-RU" sz="1800" kern="1200" dirty="0">
            <a:solidFill>
              <a:srgbClr val="002060"/>
            </a:solidFill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</a:rPr>
            <a:t>свободно проникает через одежду, тело человека и значительные толщи материалов</a:t>
          </a:r>
          <a:endParaRPr lang="ru-RU" sz="1800" kern="1200" dirty="0">
            <a:solidFill>
              <a:srgbClr val="002060"/>
            </a:solidFill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5400000">
        <a:off x="5980705" y="812799"/>
        <a:ext cx="2781225" cy="243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40.png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4703125-7A19-413C-B844-E08099E85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89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5B6AE0-3C70-49CE-B203-C2E04E96AFC1}" type="slidenum">
              <a:rPr lang="ru-RU" smtClean="0"/>
              <a:pPr eaLnBrk="1" hangingPunct="1"/>
              <a:t>6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96D5B8-C0F2-4047-86F9-D9C38A2AB3D8}" type="slidenum">
              <a:rPr lang="ru-RU" smtClean="0">
                <a:latin typeface="Times New Roman" pitchFamily="18" charset="0"/>
              </a:rPr>
              <a:pPr eaLnBrk="1" hangingPunct="1"/>
              <a:t>44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9093" name="Text Box 4"/>
          <p:cNvSpPr txBox="1">
            <a:spLocks noChangeArrowheads="1"/>
          </p:cNvSpPr>
          <p:nvPr/>
        </p:nvSpPr>
        <p:spPr bwMode="auto">
          <a:xfrm>
            <a:off x="1828800" y="2057400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09684A-524C-4A54-9C81-866771F1D066}" type="slidenum">
              <a:rPr lang="ru-RU" smtClean="0"/>
              <a:pPr eaLnBrk="1" hangingPunct="1"/>
              <a:t>50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&lt;заголовок&gt;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&lt;дата/время&gt;</a:t>
            </a:r>
          </a:p>
        </p:txBody>
      </p:sp>
      <p:sp>
        <p:nvSpPr>
          <p:cNvPr id="26628" name="Rectangle 5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&lt;нижний колонтитул&gt;</a:t>
            </a:r>
          </a:p>
        </p:txBody>
      </p:sp>
      <p:sp>
        <p:nvSpPr>
          <p:cNvPr id="26629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fld id="{7C24B1EB-9BFB-452F-A638-53CA9776FB00}" type="slidenum"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 hangingPunct="1"/>
              <a:t>67</a:t>
            </a:fld>
            <a:endParaRPr lang="ru-RU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66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&lt;заголовок&gt;</a:t>
            </a: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&lt;дата/время&gt;</a:t>
            </a:r>
          </a:p>
        </p:txBody>
      </p:sp>
      <p:sp>
        <p:nvSpPr>
          <p:cNvPr id="27652" name="Rectangle 5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&lt;нижний колонтитул&gt;</a:t>
            </a:r>
          </a:p>
        </p:txBody>
      </p:sp>
      <p:sp>
        <p:nvSpPr>
          <p:cNvPr id="27653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fld id="{74F839F1-21C0-46A8-B12F-4D69F0B34772}" type="slidenum"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 hangingPunct="1"/>
              <a:t>69</a:t>
            </a:fld>
            <a:endParaRPr lang="ru-RU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76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703125-7A19-413C-B844-E08099E85405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85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&lt;заголовок&gt;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&lt;дата/время&gt;</a:t>
            </a:r>
          </a:p>
        </p:txBody>
      </p:sp>
      <p:sp>
        <p:nvSpPr>
          <p:cNvPr id="29700" name="Rectangle 5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&lt;нижний колонтитул&gt;</a:t>
            </a:r>
          </a:p>
        </p:txBody>
      </p:sp>
      <p:sp>
        <p:nvSpPr>
          <p:cNvPr id="29701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fld id="{AC31CA9F-6952-4BAB-A706-276AAD2493E6}" type="slidenum"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 hangingPunct="1"/>
              <a:t>91</a:t>
            </a:fld>
            <a:endParaRPr lang="ru-RU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97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&lt;заголовок&gt;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&lt;дата/время&gt;</a:t>
            </a:r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t>&lt;нижний колонтитул&gt;</a:t>
            </a:r>
          </a:p>
        </p:txBody>
      </p:sp>
      <p:sp>
        <p:nvSpPr>
          <p:cNvPr id="35845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fld id="{3BD93AF3-C2BD-4CE1-AFB1-87640C949977}" type="slidenum">
              <a:rPr lang="ru-RU">
                <a:solidFill>
                  <a:srgbClr val="000000"/>
                </a:solidFill>
                <a:latin typeface="Times New Roman" pitchFamily="18" charset="0"/>
                <a:ea typeface="DejaVu Sans" charset="0"/>
                <a:cs typeface="DejaVu Sans" charset="0"/>
              </a:rPr>
              <a:pPr eaLnBrk="1" hangingPunct="1"/>
              <a:t>92</a:t>
            </a:fld>
            <a:endParaRPr lang="ru-RU">
              <a:solidFill>
                <a:srgbClr val="000000"/>
              </a:solidFill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358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FF4E3-A043-4627-89D5-55E13D65F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05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0BFD-705F-4C5D-80BF-E928533B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15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E6207-7E86-4D13-AE60-FD7375D83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608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FBE6F-D77F-43A8-AAE9-7A6D064A9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13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5D0CF-3DC2-4642-9CFA-590F5DD2E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38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B3BCA-C333-4CC8-9690-1CCF75456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82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CD3D2-5480-433A-B87D-0BECA238F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1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6D1F2-EC7C-4BD2-A8CB-3901CDB46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04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EA575-93F9-422C-9B63-46BA268B7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2947B-7681-4E73-9E12-C542D2207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0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33A20-A3DE-4B06-863B-041AFBA6C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0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9BE2B-77D9-4E29-9D6D-96495CE8D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45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DB8131-7180-4B1D-A96F-A4E3F9E3D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slide" Target="slide2.xml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slide" Target="slide2.xm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2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slide" Target="slide2.xm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&#1054;&#1052;&#1055;/&#1054;&#1088;&#1091;&#1078;&#1080;&#1077;%20&#1084;&#1072;&#1089;&#1089;&#1086;&#1074;&#1086;&#1075;&#1086;%20&#1087;&#1086;&#1088;&#1072;&#1078;&#1077;&#1085;&#1080;&#1103;.htm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ru.wikipedia.org/wiki/%D0%A4%D0%B0%D0%B9%D0%BB:Nagasakibomb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5" Type="http://schemas.openxmlformats.org/officeDocument/2006/relationships/slide" Target="slide97.xml"/><Relationship Id="rId4" Type="http://schemas.openxmlformats.org/officeDocument/2006/relationships/slide" Target="slide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9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andars.ru/shkola/bezopasnost-zhiznedeyatelnosti/grazhdanskaya-oborona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lovari.yandex.ru/~%D0%BA%D0%BD%D0%B8%D0%B3%D0%B8/%D0%91%D0%A1%D0%AD/%D0%94%D0%BE%D0%B7%D0%B0%20(%D0%B2%20%D1%84%D0%B8%D0%B7%D0%B8%D0%BA%D0%B5)/" TargetMode="Externa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D%D0%B5%D0%B9%D1%82%D1%80%D0%BE%D0%BD%D0%BD%D0%BE%D0%B5_%D0%BE%D1%80%D1%83%D0%B6%D0%B8%D0%B5" TargetMode="External"/><Relationship Id="rId2" Type="http://schemas.openxmlformats.org/officeDocument/2006/relationships/hyperlink" Target="http://ru.wikipedia.org/wiki/%D0%A2%D0%B5%D1%80%D0%BC%D0%BE%D1%8F%D0%B4%D0%B5%D1%80%D0%BD%D0%BE%D0%B5_%D0%BE%D1%80%D1%83%D0%B6%D0%B8%D0%B5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5%D0%BB%D0%BE%D1%80%D0%B0%D1%86%D0%B5%D1%82%D0%BE%D0%BD" TargetMode="External"/><Relationship Id="rId2" Type="http://schemas.openxmlformats.org/officeDocument/2006/relationships/hyperlink" Target="https://ru.wikipedia.org/wiki/%D0%9F%D0%B5%D1%80%D0%B2%D0%B0%D1%8F_%D0%BC%D0%B8%D1%80%D0%BE%D0%B2%D0%B0%D1%8F_%D0%B2%D0%BE%D0%B9%D0%BD%D0%B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73.jpeg"/><Relationship Id="rId4" Type="http://schemas.openxmlformats.org/officeDocument/2006/relationships/image" Target="../media/image6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l.ru/article/87939/organyi-dyihaniya-cheloveka-stroenie-i-funktsii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5%D0%B3%D0%B0%D0%B7%D0%B0%D1%86%D0%B8%D1%8F_(%D0%BE%D1%80%D1%83%D0%B6%D0%B8%D0%B5)" TargetMode="External"/><Relationship Id="rId7" Type="http://schemas.openxmlformats.org/officeDocument/2006/relationships/hyperlink" Target="https://ru.wikipedia.org/wiki/%D0%A5%D0%BB%D0%BE%D1%80%D0%B0%D0%BC%D0%B8%D0%BD" TargetMode="External"/><Relationship Id="rId2" Type="http://schemas.openxmlformats.org/officeDocument/2006/relationships/hyperlink" Target="https://ru.wikipedia.org/wiki/%D0%90%D0%BD%D1%82%D0%B8%D0%B4%D0%BE%D1%8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0%D0%BA%D1%82%D0%B8%D0%B2%D0%B8%D1%80%D0%BE%D0%B2%D0%B0%D0%BD%D0%BD%D1%8B%D0%B9_%D1%83%D0%B3%D0%BE%D0%BB%D1%8C" TargetMode="External"/><Relationship Id="rId5" Type="http://schemas.openxmlformats.org/officeDocument/2006/relationships/hyperlink" Target="https://ru.wikipedia.org/wiki/%D0%93%D0%B8%D0%B4%D1%80%D0%BE%D0%BA%D0%B0%D1%80%D0%B1%D0%BE%D0%BD%D0%B0%D1%82_%D0%BD%D0%B0%D1%82%D1%80%D0%B8%D1%8F" TargetMode="External"/><Relationship Id="rId4" Type="http://schemas.openxmlformats.org/officeDocument/2006/relationships/hyperlink" Target="https://ru.wikipedia.org/wiki/%D0%98%D0%9F%D0%9F-8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0%B1%D1%89%D0%B5%D0%B2%D0%BE%D0%B9%D1%81%D0%BA%D0%BE%D0%B2%D0%BE%D0%B9_%D0%B7%D0%B0%D1%89%D0%B8%D1%82%D0%BD%D1%8B%D0%B9_%D0%BA%D0%BE%D0%BC%D0%BF%D0%BB%D0%B5%D0%BA%D1%82" TargetMode="External"/><Relationship Id="rId2" Type="http://schemas.openxmlformats.org/officeDocument/2006/relationships/hyperlink" Target="https://ru.wikipedia.org/wiki/%D0%9F%D1%80%D0%BE%D1%82%D0%B8%D0%B2%D0%BE%D0%B3%D0%B0%D0%B7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1%D0%BE%D0%B5%D0%B2%D0%BE%D0%B5_%D0%BE%D1%82%D1%80%D0%B0%D0%B2%D0%BB%D1%8F%D1%8E%D1%89%D0%B5%D0%B5_%D0%B2%D0%B5%D1%89%D0%B5%D1%81%D1%82%D0%B2%D0%BE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slide" Target="slide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://himvoiska.narod.ru/fosgen.html" TargetMode="External"/><Relationship Id="rId13" Type="http://schemas.openxmlformats.org/officeDocument/2006/relationships/hyperlink" Target="http://himvoiska.narod.ru/zomp.html" TargetMode="External"/><Relationship Id="rId3" Type="http://schemas.openxmlformats.org/officeDocument/2006/relationships/image" Target="../media/image103.jpeg"/><Relationship Id="rId7" Type="http://schemas.openxmlformats.org/officeDocument/2006/relationships/hyperlink" Target="http://himvoiska.narod.ru/AC.html" TargetMode="External"/><Relationship Id="rId12" Type="http://schemas.openxmlformats.org/officeDocument/2006/relationships/hyperlink" Target="http://himvoiska.narod.ru/fitotoxic.html" TargetMode="External"/><Relationship Id="rId2" Type="http://schemas.openxmlformats.org/officeDocument/2006/relationships/hyperlink" Target="&#1061;&#1080;&#1084;&#1080;&#1095;&#1077;&#1089;&#1082;&#1086;&#1077;%20&#1086;&#1088;&#1091;&#1078;&#1080;&#1077;/&#1041;&#1086;&#1077;&#1074;&#1099;&#1077;%20&#1086;&#1090;&#1088;&#1072;&#1074;&#1083;&#1103;&#1102;&#1097;&#1080;&#1077;%20&#1074;&#1077;&#1097;&#1077;&#1089;&#1090;&#1074;&#1072;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imvoiska.narod.ru/victims.html" TargetMode="External"/><Relationship Id="rId11" Type="http://schemas.openxmlformats.org/officeDocument/2006/relationships/hyperlink" Target="http://himvoiska.narod.ru/toxin.html" TargetMode="External"/><Relationship Id="rId5" Type="http://schemas.openxmlformats.org/officeDocument/2006/relationships/hyperlink" Target="http://himvoiska.narod.ru/VX.html" TargetMode="External"/><Relationship Id="rId10" Type="http://schemas.openxmlformats.org/officeDocument/2006/relationships/hyperlink" Target="http://himvoiska.narod.ru/CS.html" TargetMode="External"/><Relationship Id="rId4" Type="http://schemas.openxmlformats.org/officeDocument/2006/relationships/image" Target="../media/image104.jpeg"/><Relationship Id="rId9" Type="http://schemas.openxmlformats.org/officeDocument/2006/relationships/hyperlink" Target="http://himvoiska.narod.ru/BZ.html" TargetMode="External"/><Relationship Id="rId14" Type="http://schemas.openxmlformats.org/officeDocument/2006/relationships/slide" Target="slide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&#1041;&#1072;&#1082;&#1090;&#1077;&#1088;&#1080;&#1086;&#1083;&#1086;&#1075;&#1080;&#1095;&#1077;&#1089;&#1082;&#1086;&#1077;%20&#1086;&#1088;&#1091;&#1078;&#1080;&#1077;/&#1041;&#1072;&#1082;&#1090;&#1077;&#1088;&#1080;&#1086;&#1083;&#1086;&#1075;&#1080;&#1095;&#1077;&#1089;&#1082;&#1086;&#1077;%20(&#1073;&#1080;&#1086;&#1083;&#1086;&#1075;&#1080;&#1095;&#1077;&#1089;&#1082;&#1086;&#1077;)%20&#1086;&#1088;&#1091;&#1078;&#1080;&#1077;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569325" cy="2952750"/>
          </a:xfrm>
          <a:solidFill>
            <a:schemeClr val="bg1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FF0000"/>
                </a:solidFill>
              </a:rPr>
              <a:t>Основные виды оружия и их поражающие факторы</a:t>
            </a:r>
            <a:r>
              <a:rPr lang="ru-RU" sz="3200" b="1" dirty="0" smtClean="0">
                <a:solidFill>
                  <a:srgbClr val="990000"/>
                </a:solidFill>
              </a:rPr>
              <a:t>.</a:t>
            </a:r>
            <a:endParaRPr lang="ru-RU" sz="3200" b="1" dirty="0" smtClean="0">
              <a:solidFill>
                <a:srgbClr val="99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49950"/>
            <a:ext cx="3744913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663300"/>
                </a:solidFill>
              </a:rPr>
              <a:t>ОБЖ. 10 КЛАСС</a:t>
            </a:r>
          </a:p>
        </p:txBody>
      </p:sp>
      <p:pic>
        <p:nvPicPr>
          <p:cNvPr id="2052" name="Picture 4" descr="10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2978150" cy="2303462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07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57563"/>
            <a:ext cx="2305050" cy="22796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01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357563"/>
            <a:ext cx="2565400" cy="2274887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Ядерное оружие в СССР.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28775"/>
            <a:ext cx="5113337" cy="50403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smtClean="0"/>
              <a:t>3 ноября 1945 года в Пентагон поступил доклад №329 по отбору 20-ти наиболее важных целей на территории СССР.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В США зрел план войны.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Начало боевых действий было назначено на 1 января 1950г.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Советский атомный проект отставал от американского ровно на четыре года.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В декабре 1946г И.Курчатов запустил первый в Европе атомный реактор.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Но как бы то ни было, атомная бомба у СССР появилась, а 4 октября 1957 года СССР запустил в космос первый искусственный спутник Земли.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Так было предупреждено начало Третьей мировой войны!</a:t>
            </a:r>
          </a:p>
          <a:p>
            <a:pPr>
              <a:lnSpc>
                <a:spcPct val="80000"/>
              </a:lnSpc>
            </a:pPr>
            <a:endParaRPr lang="ru-RU" sz="1800" smtClean="0"/>
          </a:p>
        </p:txBody>
      </p:sp>
      <p:sp>
        <p:nvSpPr>
          <p:cNvPr id="1126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651500" y="4868863"/>
            <a:ext cx="3024188" cy="5048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smtClean="0"/>
              <a:t>И.Курчатов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205038"/>
            <a:ext cx="20605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PIC014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3495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 descr="PIC015"/>
          <p:cNvPicPr>
            <a:picLocks noChangeAspect="1" noChangeArrowheads="1"/>
          </p:cNvPicPr>
          <p:nvPr/>
        </p:nvPicPr>
        <p:blipFill>
          <a:blip r:embed="rId3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33375"/>
            <a:ext cx="21971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 descr="PIC016"/>
          <p:cNvPicPr>
            <a:picLocks noChangeAspect="1" noChangeArrowheads="1"/>
          </p:cNvPicPr>
          <p:nvPr/>
        </p:nvPicPr>
        <p:blipFill>
          <a:blip r:embed="rId4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3375"/>
            <a:ext cx="22733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7" descr="PIC017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25019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8" descr="PIC023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92375"/>
            <a:ext cx="2781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9" descr="PIC024"/>
          <p:cNvPicPr>
            <a:picLocks noChangeAspect="1" noChangeArrowheads="1"/>
          </p:cNvPicPr>
          <p:nvPr/>
        </p:nvPicPr>
        <p:blipFill>
          <a:blip r:embed="rId7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565400"/>
            <a:ext cx="2794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10" descr="PIC0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24400"/>
            <a:ext cx="24479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1" descr="PIC026"/>
          <p:cNvPicPr>
            <a:picLocks noChangeAspect="1" noChangeArrowheads="1"/>
          </p:cNvPicPr>
          <p:nvPr/>
        </p:nvPicPr>
        <p:blipFill>
          <a:blip r:embed="rId9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97425"/>
            <a:ext cx="2363787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Picture 12" descr="PIC002"/>
          <p:cNvPicPr>
            <a:picLocks noChangeAspect="1" noChangeArrowheads="1"/>
          </p:cNvPicPr>
          <p:nvPr/>
        </p:nvPicPr>
        <p:blipFill>
          <a:blip r:embed="rId10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797425"/>
            <a:ext cx="259238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5" name="Text Box 13"/>
          <p:cNvSpPr txBox="1">
            <a:spLocks noChangeArrowheads="1"/>
          </p:cNvSpPr>
          <p:nvPr/>
        </p:nvSpPr>
        <p:spPr bwMode="auto">
          <a:xfrm>
            <a:off x="250825" y="115888"/>
            <a:ext cx="8785225" cy="647700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«Идеальное оружие, которое при прочих достоинствах, не уничтожает материальных ценностей"     Т. Розбери </a:t>
            </a:r>
          </a:p>
        </p:txBody>
      </p:sp>
      <p:sp>
        <p:nvSpPr>
          <p:cNvPr id="72716" name="AutoShape 1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717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718" name="AutoShape 1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719" name="AutoShape 17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8"/>
          <p:cNvSpPr>
            <a:spLocks noChangeArrowheads="1" noChangeShapeType="1" noTextEdit="1"/>
          </p:cNvSpPr>
          <p:nvPr/>
        </p:nvSpPr>
        <p:spPr bwMode="auto">
          <a:xfrm>
            <a:off x="1619250" y="404813"/>
            <a:ext cx="5781675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Особенности применения БО</a:t>
            </a:r>
          </a:p>
        </p:txBody>
      </p:sp>
      <p:pic>
        <p:nvPicPr>
          <p:cNvPr id="73731" name="Picture 9" descr="PIC00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341438"/>
            <a:ext cx="3816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10"/>
          <p:cNvSpPr txBox="1">
            <a:spLocks noChangeArrowheads="1"/>
          </p:cNvSpPr>
          <p:nvPr/>
        </p:nvSpPr>
        <p:spPr bwMode="auto">
          <a:xfrm>
            <a:off x="250825" y="4149725"/>
            <a:ext cx="86756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>
                <a:solidFill>
                  <a:srgbClr val="000099"/>
                </a:solidFill>
              </a:rPr>
              <a:t>БО применяется в виде аэрозолей или распыления  в воздухе мельчайших жидких или твердых частиц. Средством их доставки могут быть боеголовки ракет, снаряды, авиационные контейнеры и другие носители. Могут использоваться также насекомые, грызуны, вода водоемов, рек, колодцев.</a:t>
            </a:r>
          </a:p>
        </p:txBody>
      </p:sp>
      <p:sp>
        <p:nvSpPr>
          <p:cNvPr id="73733" name="AutoShape 11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73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735" name="AutoShape 1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3736" name="AutoShape 1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PIC048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98767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5" descr="PIC047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620713"/>
            <a:ext cx="22780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6" descr="PIC051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36322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PIC052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60800"/>
            <a:ext cx="36195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8" descr="PIC0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20713"/>
            <a:ext cx="30956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WordArt 9"/>
          <p:cNvSpPr>
            <a:spLocks noChangeArrowheads="1" noChangeShapeType="1" noTextEdit="1"/>
          </p:cNvSpPr>
          <p:nvPr/>
        </p:nvSpPr>
        <p:spPr bwMode="auto">
          <a:xfrm>
            <a:off x="2555875" y="3068638"/>
            <a:ext cx="424815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Защита от БО</a:t>
            </a:r>
          </a:p>
        </p:txBody>
      </p:sp>
      <p:sp>
        <p:nvSpPr>
          <p:cNvPr id="74760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61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62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4763" name="AutoShape 13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PIC030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32400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6" descr="PIC03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43053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7" descr="PIC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73238"/>
            <a:ext cx="37973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5782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5783" name="AutoShape 1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5784" name="AutoShape 1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hazma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5370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10" descr="_st00130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0350"/>
            <a:ext cx="28781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11"/>
          <p:cNvSpPr txBox="1">
            <a:spLocks noChangeArrowheads="1"/>
          </p:cNvSpPr>
          <p:nvPr/>
        </p:nvSpPr>
        <p:spPr bwMode="auto">
          <a:xfrm>
            <a:off x="323850" y="3465513"/>
            <a:ext cx="8713788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663300"/>
                </a:solidFill>
              </a:rPr>
              <a:t>Признаками применения БО: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rgbClr val="663300"/>
                </a:solidFill>
              </a:rPr>
              <a:t> </a:t>
            </a:r>
            <a:r>
              <a:rPr lang="ru-RU" b="1">
                <a:solidFill>
                  <a:srgbClr val="663300"/>
                </a:solidFill>
              </a:rPr>
              <a:t>глухой звук разрыва снарядов и бомб;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b="1">
                <a:solidFill>
                  <a:srgbClr val="663300"/>
                </a:solidFill>
              </a:rPr>
              <a:t> наличие в месте разрыва крупных осколков и частей боеприпасов;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b="1">
                <a:solidFill>
                  <a:srgbClr val="663300"/>
                </a:solidFill>
              </a:rPr>
              <a:t> появление капель жидкости или порошкообразных веществ на местности;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b="1">
                <a:solidFill>
                  <a:srgbClr val="663300"/>
                </a:solidFill>
              </a:rPr>
              <a:t> необычное скопление насекомых и клещей в местах падения контейнера;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b="1">
                <a:solidFill>
                  <a:srgbClr val="663300"/>
                </a:solidFill>
              </a:rPr>
              <a:t> массовые заболевания людей и животных.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ru-RU" b="1">
              <a:solidFill>
                <a:srgbClr val="663300"/>
              </a:solidFill>
            </a:endParaRPr>
          </a:p>
        </p:txBody>
      </p:sp>
      <p:sp>
        <p:nvSpPr>
          <p:cNvPr id="76805" name="AutoShape 12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806" name="AutoShape 1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807" name="AutoShape 1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808" name="AutoShape 1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8856662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5" descr="03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8964613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WordArt 6"/>
          <p:cNvSpPr>
            <a:spLocks noChangeArrowheads="1" noChangeShapeType="1" noTextEdit="1"/>
          </p:cNvSpPr>
          <p:nvPr/>
        </p:nvSpPr>
        <p:spPr bwMode="auto">
          <a:xfrm>
            <a:off x="539750" y="549275"/>
            <a:ext cx="3671888" cy="2714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Защита 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от ОМП</a:t>
            </a:r>
          </a:p>
        </p:txBody>
      </p:sp>
      <p:sp>
        <p:nvSpPr>
          <p:cNvPr id="77829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30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31" name="AutoShape 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32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38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" descr="1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51689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11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43434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12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26685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8" descr="14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716338"/>
            <a:ext cx="2820987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WordArt 9"/>
          <p:cNvSpPr>
            <a:spLocks noChangeArrowheads="1" noChangeShapeType="1" noTextEdit="1"/>
          </p:cNvSpPr>
          <p:nvPr/>
        </p:nvSpPr>
        <p:spPr bwMode="auto">
          <a:xfrm>
            <a:off x="1547813" y="188913"/>
            <a:ext cx="36004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Убежище</a:t>
            </a:r>
          </a:p>
        </p:txBody>
      </p:sp>
      <p:sp>
        <p:nvSpPr>
          <p:cNvPr id="78856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8857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8858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8859" name="AutoShape 13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02-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24479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3276600" y="260350"/>
            <a:ext cx="5543550" cy="2446338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i="1" u="sng">
                <a:solidFill>
                  <a:srgbClr val="000099"/>
                </a:solidFill>
              </a:rPr>
              <a:t>Дезактивация</a:t>
            </a:r>
            <a:r>
              <a:rPr lang="ru-RU" b="1" i="1">
                <a:solidFill>
                  <a:srgbClr val="000099"/>
                </a:solidFill>
              </a:rPr>
              <a:t> – </a:t>
            </a:r>
            <a:r>
              <a:rPr lang="ru-RU" b="1" i="1">
                <a:solidFill>
                  <a:srgbClr val="990000"/>
                </a:solidFill>
              </a:rPr>
              <a:t>удаление радиоактивных веществ с зараженной (загрязненной) поверхности.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Для дезактивации применяются специальные дезактивирующие растворы, водные растворы стиральных порошков и других моющих средств а также обычная вода и растворители (бензин, керосин).</a:t>
            </a:r>
          </a:p>
        </p:txBody>
      </p:sp>
      <p:sp>
        <p:nvSpPr>
          <p:cNvPr id="7987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9877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9878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9879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9880" name="Picture 3" descr="PIC042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2232025" cy="28702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1" name="Text Box 6"/>
          <p:cNvSpPr txBox="1">
            <a:spLocks noChangeArrowheads="1"/>
          </p:cNvSpPr>
          <p:nvPr/>
        </p:nvSpPr>
        <p:spPr bwMode="auto">
          <a:xfrm>
            <a:off x="3851275" y="3213100"/>
            <a:ext cx="4032250" cy="30003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i="1" u="sng">
                <a:solidFill>
                  <a:srgbClr val="000099"/>
                </a:solidFill>
              </a:rPr>
              <a:t>Дегазация</a:t>
            </a:r>
            <a:r>
              <a:rPr lang="ru-RU" b="1" i="1">
                <a:solidFill>
                  <a:srgbClr val="000099"/>
                </a:solidFill>
              </a:rPr>
              <a:t> – </a:t>
            </a:r>
            <a:r>
              <a:rPr lang="ru-RU" b="1">
                <a:solidFill>
                  <a:srgbClr val="990000"/>
                </a:solidFill>
              </a:rPr>
              <a:t>удаление или разрушение (обезвреживание) ОВ.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Дегазация одежды, обуви, средств индивидуальной защиты осуществляется кипячением, обработкой пароаммиачной смесью (в специальных устройствах), стиркой и проветриванием.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 descr="2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305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9"/>
          <p:cNvSpPr txBox="1">
            <a:spLocks noChangeArrowheads="1"/>
          </p:cNvSpPr>
          <p:nvPr/>
        </p:nvSpPr>
        <p:spPr bwMode="auto">
          <a:xfrm>
            <a:off x="3059113" y="1125538"/>
            <a:ext cx="5689600" cy="16922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i="1" u="sng">
                <a:solidFill>
                  <a:srgbClr val="000099"/>
                </a:solidFill>
              </a:rPr>
              <a:t>Санитарная обработка</a:t>
            </a:r>
            <a:r>
              <a:rPr lang="ru-RU" sz="1600" b="1" i="1">
                <a:solidFill>
                  <a:srgbClr val="000099"/>
                </a:solidFill>
              </a:rPr>
              <a:t> – </a:t>
            </a:r>
            <a:r>
              <a:rPr lang="ru-RU" sz="1600" b="1" i="1">
                <a:solidFill>
                  <a:srgbClr val="990000"/>
                </a:solidFill>
              </a:rPr>
              <a:t>удаление радиоактивных веществ, обезвреживание или удаление ОВ, болезнетворных микробов и токсинов с кожного покрова людей, а также СИЗ, одежды и обуви.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000099"/>
                </a:solidFill>
              </a:rPr>
              <a:t>Санитарная обработка может быть частичной или полной.</a:t>
            </a:r>
          </a:p>
        </p:txBody>
      </p:sp>
      <p:sp>
        <p:nvSpPr>
          <p:cNvPr id="80900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01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02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0903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0904" name="Picture 10" descr="19_1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2232025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3276600" y="3789363"/>
            <a:ext cx="5399088" cy="2170112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i="1" u="sng">
                <a:solidFill>
                  <a:srgbClr val="000099"/>
                </a:solidFill>
              </a:rPr>
              <a:t>Дезинфекция </a:t>
            </a:r>
            <a:r>
              <a:rPr lang="ru-RU" b="1" i="1">
                <a:solidFill>
                  <a:srgbClr val="000099"/>
                </a:solidFill>
              </a:rPr>
              <a:t> – </a:t>
            </a:r>
            <a:r>
              <a:rPr lang="ru-RU" b="1" i="1">
                <a:solidFill>
                  <a:srgbClr val="990000"/>
                </a:solidFill>
              </a:rPr>
              <a:t>удаление бактериальных средств и химическое разрушение токсинов.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b="1" i="1">
                <a:solidFill>
                  <a:srgbClr val="000099"/>
                </a:solidFill>
              </a:rPr>
              <a:t>Осуществляется обработкой паровоздушной смесью, кипячением, замачиванием в дезинфицирующих растворах, стиркой.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PIC024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3154362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6" descr="PIC002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92150"/>
            <a:ext cx="2970213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WordArt 7"/>
          <p:cNvSpPr>
            <a:spLocks noChangeArrowheads="1" noChangeShapeType="1" noTextEdit="1"/>
          </p:cNvSpPr>
          <p:nvPr/>
        </p:nvSpPr>
        <p:spPr bwMode="auto">
          <a:xfrm>
            <a:off x="971550" y="3357563"/>
            <a:ext cx="27241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Дезинсекция</a:t>
            </a:r>
          </a:p>
        </p:txBody>
      </p:sp>
      <p:sp>
        <p:nvSpPr>
          <p:cNvPr id="81925" name="WordArt 8"/>
          <p:cNvSpPr>
            <a:spLocks noChangeArrowheads="1" noChangeShapeType="1" noTextEdit="1"/>
          </p:cNvSpPr>
          <p:nvPr/>
        </p:nvSpPr>
        <p:spPr bwMode="auto">
          <a:xfrm>
            <a:off x="5651500" y="3357563"/>
            <a:ext cx="26670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Дератизация</a:t>
            </a:r>
          </a:p>
        </p:txBody>
      </p:sp>
      <p:sp>
        <p:nvSpPr>
          <p:cNvPr id="81926" name="Text Box 9"/>
          <p:cNvSpPr txBox="1">
            <a:spLocks noChangeArrowheads="1"/>
          </p:cNvSpPr>
          <p:nvPr/>
        </p:nvSpPr>
        <p:spPr bwMode="auto">
          <a:xfrm>
            <a:off x="900113" y="4365625"/>
            <a:ext cx="2808287" cy="1562100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i="1" u="sng">
                <a:solidFill>
                  <a:srgbClr val="000099"/>
                </a:solidFill>
              </a:rPr>
              <a:t>Дезинсекция</a:t>
            </a:r>
            <a:r>
              <a:rPr lang="ru-RU" sz="2400" b="1">
                <a:solidFill>
                  <a:srgbClr val="990000"/>
                </a:solidFill>
              </a:rPr>
              <a:t> – мероприятия по уничтожению насекомых.</a:t>
            </a:r>
          </a:p>
        </p:txBody>
      </p:sp>
      <p:sp>
        <p:nvSpPr>
          <p:cNvPr id="81927" name="Text Box 10"/>
          <p:cNvSpPr txBox="1">
            <a:spLocks noChangeArrowheads="1"/>
          </p:cNvSpPr>
          <p:nvPr/>
        </p:nvSpPr>
        <p:spPr bwMode="auto">
          <a:xfrm>
            <a:off x="5580063" y="4365625"/>
            <a:ext cx="2808287" cy="1562100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i="1" u="sng">
                <a:solidFill>
                  <a:srgbClr val="000099"/>
                </a:solidFill>
              </a:rPr>
              <a:t>Дератизация </a:t>
            </a:r>
            <a:r>
              <a:rPr lang="ru-RU" sz="2400" b="1">
                <a:solidFill>
                  <a:srgbClr val="990000"/>
                </a:solidFill>
              </a:rPr>
              <a:t>– мероприятия по уничтожению грызунов.</a:t>
            </a:r>
          </a:p>
        </p:txBody>
      </p:sp>
      <p:sp>
        <p:nvSpPr>
          <p:cNvPr id="81928" name="AutoShape 11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29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30" name="AutoShape 1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31" name="AutoShape 1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500" smtClean="0"/>
              <a:t>2</a:t>
            </a:r>
            <a:r>
              <a:rPr lang="en-US" altLang="ru-RU" sz="3500" smtClean="0"/>
              <a:t>9</a:t>
            </a:r>
            <a:r>
              <a:rPr lang="ru-RU" altLang="ru-RU" sz="3500" smtClean="0"/>
              <a:t> августа 1949 г. «РДС-1» </a:t>
            </a:r>
            <a:r>
              <a:rPr lang="ru-RU" altLang="ru-RU" sz="3500" smtClean="0">
                <a:solidFill>
                  <a:srgbClr val="CC3300"/>
                </a:solidFill>
              </a:rPr>
              <a:t>22</a:t>
            </a:r>
            <a:r>
              <a:rPr lang="ru-RU" altLang="ru-RU" sz="3500" smtClean="0"/>
              <a:t> </a:t>
            </a:r>
            <a:br>
              <a:rPr lang="ru-RU" altLang="ru-RU" sz="3500" smtClean="0"/>
            </a:br>
            <a:r>
              <a:rPr lang="ru-RU" altLang="ru-RU" sz="3200" smtClean="0"/>
              <a:t>Семипалатинский полигон, СССР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2" name="Picture 5" descr="Взрыв_сов-ат-бомб_авг_1949_300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6408737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7" descr="PIC054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2773363" cy="25209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8" descr="PIC031"/>
          <p:cNvPicPr>
            <a:picLocks noChangeAspect="1" noChangeArrowheads="1"/>
          </p:cNvPicPr>
          <p:nvPr/>
        </p:nvPicPr>
        <p:blipFill>
          <a:blip r:embed="rId3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24008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WordArt 9"/>
          <p:cNvSpPr>
            <a:spLocks noChangeArrowheads="1" noChangeShapeType="1" noTextEdit="1"/>
          </p:cNvSpPr>
          <p:nvPr/>
        </p:nvSpPr>
        <p:spPr bwMode="auto">
          <a:xfrm>
            <a:off x="900113" y="2924175"/>
            <a:ext cx="24098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Обсервация</a:t>
            </a:r>
          </a:p>
        </p:txBody>
      </p:sp>
      <p:sp>
        <p:nvSpPr>
          <p:cNvPr id="82949" name="WordArt 10"/>
          <p:cNvSpPr>
            <a:spLocks noChangeArrowheads="1" noChangeShapeType="1" noTextEdit="1"/>
          </p:cNvSpPr>
          <p:nvPr/>
        </p:nvSpPr>
        <p:spPr bwMode="auto">
          <a:xfrm>
            <a:off x="5867400" y="3068638"/>
            <a:ext cx="18954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Карантин</a:t>
            </a:r>
          </a:p>
        </p:txBody>
      </p:sp>
      <p:sp>
        <p:nvSpPr>
          <p:cNvPr id="82950" name="Text Box 11"/>
          <p:cNvSpPr txBox="1">
            <a:spLocks noChangeArrowheads="1"/>
          </p:cNvSpPr>
          <p:nvPr/>
        </p:nvSpPr>
        <p:spPr bwMode="auto">
          <a:xfrm>
            <a:off x="323850" y="3573463"/>
            <a:ext cx="3671888" cy="3149600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i="1" u="sng">
                <a:solidFill>
                  <a:srgbClr val="000099"/>
                </a:solidFill>
              </a:rPr>
              <a:t>Обсервация </a:t>
            </a:r>
            <a:r>
              <a:rPr lang="ru-RU" sz="2000" b="1" u="sng">
                <a:solidFill>
                  <a:srgbClr val="990000"/>
                </a:solidFill>
              </a:rPr>
              <a:t>– </a:t>
            </a:r>
            <a:r>
              <a:rPr lang="ru-RU" sz="2000" b="1">
                <a:solidFill>
                  <a:srgbClr val="990000"/>
                </a:solidFill>
              </a:rPr>
              <a:t>специально организуемое медицинское наблюдение за населением в очаге бактериологического поражения, включающее мероприятия по своевременному выявлению и изоляции заболевших.</a:t>
            </a:r>
          </a:p>
        </p:txBody>
      </p:sp>
      <p:sp>
        <p:nvSpPr>
          <p:cNvPr id="82951" name="Text Box 12"/>
          <p:cNvSpPr txBox="1">
            <a:spLocks noChangeArrowheads="1"/>
          </p:cNvSpPr>
          <p:nvPr/>
        </p:nvSpPr>
        <p:spPr bwMode="auto">
          <a:xfrm>
            <a:off x="5003800" y="3716338"/>
            <a:ext cx="3889375" cy="28479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i="1" u="sng">
                <a:solidFill>
                  <a:srgbClr val="000099"/>
                </a:solidFill>
              </a:rPr>
              <a:t>Карантин</a:t>
            </a:r>
            <a:r>
              <a:rPr lang="ru-RU" b="1" i="1">
                <a:solidFill>
                  <a:srgbClr val="000099"/>
                </a:solidFill>
              </a:rPr>
              <a:t> </a:t>
            </a:r>
            <a:r>
              <a:rPr lang="ru-RU" b="1">
                <a:solidFill>
                  <a:srgbClr val="990000"/>
                </a:solidFill>
              </a:rPr>
              <a:t>– это система наиболее строгих изоляционно- ограничительных противоэпидемических мероприятий по предупреждению распространения инфекционных заболеваний из очага поражения и ликвидации самого очага.</a:t>
            </a:r>
          </a:p>
        </p:txBody>
      </p:sp>
      <p:sp>
        <p:nvSpPr>
          <p:cNvPr id="82952" name="AutoShape 1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953" name="AutoShape 1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954" name="AutoShape 1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955" name="AutoShape 1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WordArt 2"/>
          <p:cNvSpPr>
            <a:spLocks noChangeArrowheads="1" noChangeShapeType="1" noTextEdit="1"/>
          </p:cNvSpPr>
          <p:nvPr/>
        </p:nvSpPr>
        <p:spPr bwMode="auto">
          <a:xfrm>
            <a:off x="2051050" y="188913"/>
            <a:ext cx="42100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Домашнее задание: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713788" cy="6508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Заполните таблицу «</a:t>
            </a:r>
            <a:r>
              <a:rPr lang="ru-RU" b="1">
                <a:solidFill>
                  <a:srgbClr val="990000"/>
                </a:solidFill>
              </a:rPr>
              <a:t>Возможные заболевания при применении биологического оружия»,</a:t>
            </a:r>
            <a:r>
              <a:rPr lang="ru-RU" b="1">
                <a:solidFill>
                  <a:srgbClr val="000099"/>
                </a:solidFill>
              </a:rPr>
              <a:t> основываясь на данных учебника</a:t>
            </a:r>
            <a:r>
              <a:rPr lang="en-US" b="1">
                <a:solidFill>
                  <a:srgbClr val="000099"/>
                </a:solidFill>
              </a:rPr>
              <a:t> (</a:t>
            </a:r>
            <a:r>
              <a:rPr lang="ru-RU" b="1">
                <a:solidFill>
                  <a:srgbClr val="000099"/>
                </a:solidFill>
              </a:rPr>
              <a:t>стр. 39 – 40).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23850" y="1916113"/>
            <a:ext cx="8496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83973" name="Text Box 43"/>
          <p:cNvSpPr txBox="1">
            <a:spLocks noChangeArrowheads="1"/>
          </p:cNvSpPr>
          <p:nvPr/>
        </p:nvSpPr>
        <p:spPr bwMode="auto">
          <a:xfrm>
            <a:off x="323850" y="1916113"/>
            <a:ext cx="7777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graphicFrame>
        <p:nvGraphicFramePr>
          <p:cNvPr id="122952" name="Group 72"/>
          <p:cNvGraphicFramePr>
            <a:graphicFrameLocks noGrp="1"/>
          </p:cNvGraphicFramePr>
          <p:nvPr>
            <p:ph/>
          </p:nvPr>
        </p:nvGraphicFramePr>
        <p:xfrm>
          <a:off x="1763713" y="1989138"/>
          <a:ext cx="5843587" cy="4137027"/>
        </p:xfrm>
        <a:graphic>
          <a:graphicData uri="http://schemas.openxmlformats.org/drawingml/2006/table">
            <a:tbl>
              <a:tblPr/>
              <a:tblGrid>
                <a:gridCol w="2922587"/>
                <a:gridCol w="2921000"/>
              </a:tblGrid>
              <a:tr h="776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Контагиозные заболевания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Неконтагиозные заболевания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Чума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Ботулизм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Холера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Туляремия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Тиф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Бруцеллез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Грипп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Оспа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Сибирская язва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00" name="AutoShape 7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01" name="AutoShape 7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02" name="AutoShape 7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003" name="AutoShape 7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j0343747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6789">
            <a:off x="1189038" y="4264025"/>
            <a:ext cx="110648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Document"/>
          <p:cNvSpPr>
            <a:spLocks noEditPoints="1" noChangeArrowheads="1"/>
          </p:cNvSpPr>
          <p:nvPr/>
        </p:nvSpPr>
        <p:spPr bwMode="auto">
          <a:xfrm>
            <a:off x="1042988" y="1484313"/>
            <a:ext cx="7345362" cy="2449512"/>
          </a:xfrm>
          <a:custGeom>
            <a:avLst/>
            <a:gdLst>
              <a:gd name="T0" fmla="*/ 1243970381 w 21600"/>
              <a:gd name="T1" fmla="*/ 278194367 h 21600"/>
              <a:gd name="T2" fmla="*/ 9829523 w 21600"/>
              <a:gd name="T3" fmla="*/ 139521595 h 21600"/>
              <a:gd name="T4" fmla="*/ 1243970381 w 21600"/>
              <a:gd name="T5" fmla="*/ 1041723 h 21600"/>
              <a:gd name="T6" fmla="*/ 2147483647 w 21600"/>
              <a:gd name="T7" fmla="*/ 136988051 h 21600"/>
              <a:gd name="T8" fmla="*/ 1243970381 w 21600"/>
              <a:gd name="T9" fmla="*/ 278194367 h 21600"/>
              <a:gd name="T10" fmla="*/ 0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27778282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342900" indent="-342900" algn="ctr"/>
            <a:r>
              <a:rPr lang="ru-RU" sz="2000" b="1">
                <a:solidFill>
                  <a:srgbClr val="993300"/>
                </a:solidFill>
              </a:rPr>
              <a:t>Вопросы для закрепления: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К какому типу относится биологическое оружие? 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Каковы особенности применения БО? 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Перечислите поражающие факторы БО.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Что такое карантин и обсервация?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Перечислите способы защиты от БО.</a:t>
            </a:r>
          </a:p>
        </p:txBody>
      </p:sp>
      <p:sp>
        <p:nvSpPr>
          <p:cNvPr id="84996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997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998" name="AutoShape 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4999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019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020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021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5288" y="188913"/>
            <a:ext cx="8353425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Литература, интернет-ресурсы</a:t>
            </a:r>
          </a:p>
          <a:p>
            <a:pPr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86023" name="Text Box 7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692275" y="5805488"/>
            <a:ext cx="4859338" cy="846137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>
                <a:solidFill>
                  <a:srgbClr val="000099"/>
                </a:solidFill>
              </a:rPr>
              <a:t>При изучении этой темы используем интернет-ресурсы: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1400" b="1">
                <a:solidFill>
                  <a:srgbClr val="000099"/>
                </a:solidFill>
              </a:rPr>
              <a:t>сайт  </a:t>
            </a:r>
            <a:r>
              <a:rPr lang="en-US" sz="1400" b="1" u="sng">
                <a:solidFill>
                  <a:srgbClr val="990000"/>
                </a:solidFill>
              </a:rPr>
              <a:t>http://himvoiska.narod.ru/bwphoto.html</a:t>
            </a:r>
            <a:endParaRPr lang="ru-RU" sz="1400" b="1" u="sng">
              <a:solidFill>
                <a:srgbClr val="990000"/>
              </a:solidFill>
            </a:endParaRPr>
          </a:p>
        </p:txBody>
      </p:sp>
      <p:sp>
        <p:nvSpPr>
          <p:cNvPr id="86024" name="TextBox 7"/>
          <p:cNvSpPr txBox="1">
            <a:spLocks noChangeArrowheads="1"/>
          </p:cNvSpPr>
          <p:nvPr/>
        </p:nvSpPr>
        <p:spPr bwMode="auto">
          <a:xfrm>
            <a:off x="179388" y="620713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Закон РФ «О гражданской обороне» от 12.02.1998 № 28 (в ред.ФЗ от 9.10.2002 № 123-ФЗ, от 19.06.2004 № 51-ФЗ, от 22.08.2004 № 122-ФЗ).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Закон РФ «О военном положении» от 30.01.2002 № 1.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Постановление Правительства РФ от  26.11.2007 № 804 «Об утверждении положения о гражданской обороне в РФ».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Постановление Правительства РФ от 23.11.1996 № 1396 «О реорганизации штабов ГОЧС в органы управления ГОЧС».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Приказ МЧС РФ от 23.12.2005 № 999 «Об утверждении порядка создания нештатных аварийно-спасательных формирований».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Методические рекомендации по созданию, подготовке, оснащению НАСФ – М.: МЧС, 2005.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Методические рекомендации органам местного самоуправления по реализации ФЗ от 6.10.2003 № 131-ФЗ «Об общих принципах местного самоуправления в РФ» в области ГО, защиты населения и территорий от ЧС, обеспечение пожарной безопасности и безопасности людей на водных объектах.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Наставление по организации и ведению ГО в городском районе (городе) и на промышленном объекте народного хозяйства.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Журнал «Гражданская защита» № 3-10 за 1998 г. Обязанности должностных лиц ГО организаций.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Учебник «ОБЖ. 10 класс» авт.А.Т.Смирнов и др.М, «Просвещение»,2010г.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ru-RU"/>
              <a:t>Тематическое и поурочное планирование по ОБЖ. Ю.П.Подолян.10 класс.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Принцип действия ядерного оружия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700808"/>
            <a:ext cx="5698976" cy="442535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/>
              <a:t>Ядерным оружием называется оружие массового поражения взрывного действия, основанное на использовании </a:t>
            </a:r>
            <a:r>
              <a:rPr lang="ru-RU" sz="2400" b="1" dirty="0" smtClean="0"/>
              <a:t>внутриядерной </a:t>
            </a:r>
            <a:r>
              <a:rPr lang="ru-RU" sz="2400" b="1" dirty="0"/>
              <a:t>энергии, выделяющейся при цепных реакциях деления </a:t>
            </a:r>
            <a:r>
              <a:rPr lang="ru-RU" sz="2400" b="1" dirty="0" smtClean="0"/>
              <a:t>тяжелых </a:t>
            </a:r>
            <a:r>
              <a:rPr lang="ru-RU" sz="2400" b="1" dirty="0"/>
              <a:t>ядер некоторых изотопов урана и плутония или при термо­ядерных реакциях синтеза легких ядер изотопов водорода (</a:t>
            </a:r>
            <a:r>
              <a:rPr lang="ru-RU" sz="2400" b="1" dirty="0" smtClean="0"/>
              <a:t>дейтерия </a:t>
            </a:r>
            <a:r>
              <a:rPr lang="ru-RU" sz="2400" b="1" dirty="0"/>
              <a:t>и трития) в более тяжелые, например, ядра изотопов гелия.</a:t>
            </a:r>
          </a:p>
          <a:p>
            <a:endParaRPr lang="ru-RU" sz="2400" dirty="0"/>
          </a:p>
        </p:txBody>
      </p:sp>
      <p:pic>
        <p:nvPicPr>
          <p:cNvPr id="4" name="Picture 5" descr="250px-Nagasakibomb">
            <a:hlinkClick r:id="rId2" tooltip="Взрыв атомной бомбы в Нагасаки (1945)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2667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3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277813" y="3284538"/>
            <a:ext cx="85058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14339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Прямоугольник 1"/>
          <p:cNvSpPr>
            <a:spLocks noChangeArrowheads="1"/>
          </p:cNvSpPr>
          <p:nvPr/>
        </p:nvSpPr>
        <p:spPr bwMode="auto">
          <a:xfrm>
            <a:off x="900113" y="549275"/>
            <a:ext cx="5957887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u="sng">
                <a:solidFill>
                  <a:srgbClr val="990000"/>
                </a:solidFill>
              </a:rPr>
              <a:t>Ядерное оружие включает в себя: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>
                <a:solidFill>
                  <a:srgbClr val="000099"/>
                </a:solidFill>
              </a:rPr>
              <a:t>различные ядерные боеприпасы, заряды (ЯЗ)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>
                <a:solidFill>
                  <a:srgbClr val="000099"/>
                </a:solidFill>
              </a:rPr>
              <a:t>средства их доставки к цели (СД);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>
                <a:solidFill>
                  <a:srgbClr val="000099"/>
                </a:solidFill>
              </a:rPr>
              <a:t>средства (органы) управления(СУ).</a:t>
            </a:r>
          </a:p>
          <a:p>
            <a:pPr algn="ctr">
              <a:spcBef>
                <a:spcPct val="50000"/>
              </a:spcBef>
            </a:pPr>
            <a:r>
              <a:rPr lang="ru-RU" sz="2400">
                <a:solidFill>
                  <a:srgbClr val="000099"/>
                </a:solidFill>
              </a:rPr>
              <a:t>    </a:t>
            </a:r>
            <a:r>
              <a:rPr lang="ru-RU" sz="2400" b="1">
                <a:solidFill>
                  <a:srgbClr val="990000"/>
                </a:solidFill>
              </a:rPr>
              <a:t>ЯО = ЯЗ +СД + СУ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ru-RU" sz="3200" b="1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983077"/>
              </p:ext>
            </p:extLst>
          </p:nvPr>
        </p:nvGraphicFramePr>
        <p:xfrm>
          <a:off x="250825" y="260350"/>
          <a:ext cx="8713788" cy="6408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611188" y="115888"/>
            <a:ext cx="5329237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Средства доставки ЯО</a:t>
            </a:r>
          </a:p>
        </p:txBody>
      </p:sp>
      <p:pic>
        <p:nvPicPr>
          <p:cNvPr id="15363" name="Picture 5" descr="11-1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17922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11-3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25273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11-2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08050"/>
            <a:ext cx="302418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11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924175"/>
            <a:ext cx="31686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 descr="15-2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83686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17-2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97425"/>
            <a:ext cx="36004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AutoShape 12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AutoShape 1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1" name="AutoShape 1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72" name="AutoShape 1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77813" y="3284538"/>
            <a:ext cx="85058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1638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6391" name="Picture 8" descr="http://photocentra.ru/blog/1416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84275"/>
            <a:ext cx="7523163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975" y="188913"/>
            <a:ext cx="3671888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Средства доставки ЯО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77813" y="3284538"/>
            <a:ext cx="85058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17411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3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4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39975" y="188913"/>
            <a:ext cx="36718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Ядерные заряды, боеприпасы</a:t>
            </a:r>
          </a:p>
        </p:txBody>
      </p:sp>
      <p:pic>
        <p:nvPicPr>
          <p:cNvPr id="17416" name="Picture 2" descr="http://www.proatom.ru/img8/muz_VNII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341438"/>
            <a:ext cx="8027987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404813"/>
            <a:ext cx="8785225" cy="626427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sz="2800" b="1" dirty="0" smtClean="0"/>
              <a:t>Мощность </a:t>
            </a:r>
            <a:r>
              <a:rPr lang="ru-RU" sz="2800" b="1" dirty="0"/>
              <a:t>ядерных боеприпасов принято характеризовать </a:t>
            </a:r>
            <a:r>
              <a:rPr lang="ru-RU" sz="2800" b="1" dirty="0">
                <a:solidFill>
                  <a:srgbClr val="FF0000"/>
                </a:solidFill>
              </a:rPr>
              <a:t>тротиловым эквивалентом</a:t>
            </a:r>
            <a:r>
              <a:rPr lang="ru-RU" sz="2800" b="1" dirty="0"/>
              <a:t>, т.е. таким количеством тротила в тоннах, при взрыве которого выделяется такое же количество энергии, что и при взрыве данного ядерного боеприпаса.</a:t>
            </a:r>
          </a:p>
          <a:p>
            <a:pPr marL="0" indent="0">
              <a:buNone/>
              <a:defRPr/>
            </a:pPr>
            <a:r>
              <a:rPr lang="ru-RU" sz="2800" dirty="0">
                <a:solidFill>
                  <a:srgbClr val="000099"/>
                </a:solidFill>
              </a:rPr>
              <a:t>при делении всех ядер атомов, находящихся в 1 г урана-235, освобождается такое же количество энергии, как при взрыве тротилового заряда массой 20 т</a:t>
            </a:r>
            <a:r>
              <a:rPr lang="ru-RU" sz="2800" dirty="0" smtClean="0">
                <a:solidFill>
                  <a:srgbClr val="000099"/>
                </a:solidFill>
              </a:rPr>
              <a:t>.</a:t>
            </a:r>
          </a:p>
          <a:p>
            <a:pPr marL="0" indent="0"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Ядерные </a:t>
            </a:r>
            <a:r>
              <a:rPr lang="ru-RU" sz="2800" b="1" dirty="0">
                <a:solidFill>
                  <a:srgbClr val="FF0000"/>
                </a:solidFill>
              </a:rPr>
              <a:t>боеприпасы по мощности условно делятся </a:t>
            </a:r>
            <a:r>
              <a:rPr lang="ru-RU" sz="2800" b="1" dirty="0" smtClean="0">
                <a:solidFill>
                  <a:srgbClr val="FF0000"/>
                </a:solidFill>
              </a:rPr>
              <a:t>на: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/>
              <a:t>сверхмалые </a:t>
            </a:r>
            <a:r>
              <a:rPr lang="ru-RU" sz="2800" b="1" dirty="0"/>
              <a:t>(до 1 </a:t>
            </a:r>
            <a:r>
              <a:rPr lang="ru-RU" sz="2800" b="1" dirty="0" err="1"/>
              <a:t>кт</a:t>
            </a:r>
            <a:r>
              <a:rPr lang="ru-RU" sz="2800" b="1" dirty="0"/>
              <a:t>), </a:t>
            </a:r>
            <a:r>
              <a:rPr lang="ru-RU" sz="2800" b="1" dirty="0" smtClean="0"/>
              <a:t>малые </a:t>
            </a:r>
            <a:r>
              <a:rPr lang="ru-RU" sz="2800" b="1" dirty="0"/>
              <a:t>(1-10 </a:t>
            </a:r>
            <a:r>
              <a:rPr lang="ru-RU" sz="2800" b="1" dirty="0" err="1"/>
              <a:t>кт</a:t>
            </a:r>
            <a:r>
              <a:rPr lang="ru-RU" sz="2800" b="1" dirty="0"/>
              <a:t>), </a:t>
            </a:r>
            <a:endParaRPr lang="ru-RU" sz="2800" b="1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/>
              <a:t>средние </a:t>
            </a:r>
            <a:r>
              <a:rPr lang="ru-RU" sz="2800" b="1" dirty="0"/>
              <a:t>(10-100 </a:t>
            </a:r>
            <a:r>
              <a:rPr lang="ru-RU" sz="2800" b="1" dirty="0" err="1"/>
              <a:t>кт</a:t>
            </a:r>
            <a:r>
              <a:rPr lang="ru-RU" sz="2800" b="1" dirty="0"/>
              <a:t>), </a:t>
            </a:r>
            <a:r>
              <a:rPr lang="ru-RU" sz="2800" b="1" dirty="0" smtClean="0"/>
              <a:t>круп­ные </a:t>
            </a:r>
            <a:r>
              <a:rPr lang="ru-RU" sz="2800" b="1" dirty="0"/>
              <a:t>(100 </a:t>
            </a:r>
            <a:r>
              <a:rPr lang="ru-RU" sz="2800" b="1" dirty="0" err="1"/>
              <a:t>кт</a:t>
            </a:r>
            <a:r>
              <a:rPr lang="ru-RU" sz="2800" b="1" dirty="0"/>
              <a:t> - 1 </a:t>
            </a:r>
            <a:r>
              <a:rPr lang="ru-RU" sz="2800" b="1" dirty="0" smtClean="0"/>
              <a:t>Мт)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 smtClean="0"/>
              <a:t>сверхкрупные </a:t>
            </a:r>
            <a:r>
              <a:rPr lang="ru-RU" sz="2800" b="1" dirty="0"/>
              <a:t>(свыше 1 Мт).</a:t>
            </a:r>
          </a:p>
          <a:p>
            <a:pPr marL="0" indent="0">
              <a:buFont typeface="Arial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ядерный взрыв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9604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Виды ядерных взрывов</a:t>
            </a:r>
            <a:r>
              <a:rPr lang="ru-RU" smtClean="0"/>
              <a:t> </a:t>
            </a: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4957763"/>
            <a:ext cx="9144000" cy="19002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FFFF00"/>
                </a:solidFill>
              </a:rPr>
              <a:t>В зависимости от задач, решаемых применением ядерного оружия, ядерные взрывы могут производиться в воздухе, на поверхности земли и воды, под землей и водой. В соответствии с этим различают высотный, воздушный, наземный (надводный) и подземный (подводный) взрывы.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979613" y="115888"/>
            <a:ext cx="475297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Содержание: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23850" y="1628775"/>
            <a:ext cx="8424863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ru-RU" sz="2800" b="1" i="1" dirty="0">
                <a:solidFill>
                  <a:srgbClr val="660066"/>
                </a:solidFill>
              </a:rPr>
              <a:t>  «</a:t>
            </a:r>
            <a:r>
              <a:rPr lang="ru-RU" sz="2400" b="1" dirty="0">
                <a:solidFill>
                  <a:srgbClr val="990000"/>
                </a:solidFill>
              </a:rPr>
              <a:t>Современные средства поражения и их поражающие факторы.</a:t>
            </a:r>
            <a:r>
              <a:rPr lang="en-US" sz="2400" b="1" dirty="0">
                <a:solidFill>
                  <a:srgbClr val="990000"/>
                </a:solidFill>
              </a:rPr>
              <a:t> </a:t>
            </a:r>
            <a:r>
              <a:rPr lang="ru-RU" sz="2400" b="1" dirty="0">
                <a:solidFill>
                  <a:srgbClr val="990000"/>
                </a:solidFill>
              </a:rPr>
              <a:t>Мероприятия по защите населения</a:t>
            </a:r>
            <a:r>
              <a:rPr lang="ru-RU" sz="1600" b="1" dirty="0">
                <a:solidFill>
                  <a:srgbClr val="990000"/>
                </a:solidFill>
              </a:rPr>
              <a:t>.</a:t>
            </a:r>
            <a:r>
              <a:rPr lang="ru-RU" sz="2800" b="1" i="1" dirty="0">
                <a:solidFill>
                  <a:srgbClr val="CC3300"/>
                </a:solidFill>
                <a:latin typeface="Times New Roman" pitchFamily="18" charset="0"/>
              </a:rPr>
              <a:t>»</a:t>
            </a:r>
            <a:endParaRPr lang="ru-RU" sz="2400" b="1" i="1" dirty="0">
              <a:solidFill>
                <a:srgbClr val="CC33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ru-RU" sz="2800" b="1" i="1" dirty="0">
                <a:solidFill>
                  <a:srgbClr val="660066"/>
                </a:solidFill>
                <a:hlinkClick r:id="rId3" action="ppaction://hlinksldjump"/>
              </a:rPr>
              <a:t> </a:t>
            </a:r>
            <a:r>
              <a:rPr lang="en-US" sz="2400" b="1" i="1" dirty="0">
                <a:solidFill>
                  <a:srgbClr val="0033CC"/>
                </a:solidFill>
                <a:hlinkClick r:id="rId3" action="ppaction://hlinksldjump"/>
              </a:rPr>
              <a:t>1</a:t>
            </a:r>
            <a:r>
              <a:rPr lang="ru-RU" sz="2400" b="1" i="1" dirty="0">
                <a:solidFill>
                  <a:srgbClr val="0033CC"/>
                </a:solidFill>
                <a:hlinkClick r:id="rId3" action="ppaction://hlinksldjump"/>
              </a:rPr>
              <a:t>вопрос</a:t>
            </a:r>
            <a:r>
              <a:rPr lang="ru-RU" sz="2400" b="1" i="1" dirty="0">
                <a:solidFill>
                  <a:srgbClr val="003399"/>
                </a:solidFill>
                <a:hlinkClick r:id="rId3" action="ppaction://hlinksldjump"/>
              </a:rPr>
              <a:t>: </a:t>
            </a:r>
            <a:r>
              <a:rPr lang="ru-RU" sz="2400" b="1" i="1" dirty="0" smtClean="0">
                <a:solidFill>
                  <a:srgbClr val="000099"/>
                </a:solidFill>
                <a:hlinkClick r:id="rId3" action="ppaction://hlinksldjump"/>
              </a:rPr>
              <a:t>«Ядерное оружие»</a:t>
            </a:r>
            <a:endParaRPr lang="ru-RU" sz="2400" b="1" i="1" dirty="0">
              <a:solidFill>
                <a:srgbClr val="000099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ru-RU" sz="2800" b="1" i="1" dirty="0">
                <a:solidFill>
                  <a:srgbClr val="0033CC"/>
                </a:solidFill>
                <a:latin typeface="Times New Roman" pitchFamily="18" charset="0"/>
                <a:hlinkClick r:id="rId4" action="ppaction://hlinksldjump"/>
              </a:rPr>
              <a:t> 2 вопрос: </a:t>
            </a:r>
            <a:r>
              <a:rPr lang="ru-RU" sz="2800" b="1" i="1" dirty="0" smtClean="0">
                <a:solidFill>
                  <a:srgbClr val="0033CC"/>
                </a:solidFill>
                <a:latin typeface="Times New Roman" pitchFamily="18" charset="0"/>
                <a:hlinkClick r:id="rId4" action="ppaction://hlinksldjump"/>
              </a:rPr>
              <a:t>Химическое оружие. </a:t>
            </a:r>
            <a:r>
              <a:rPr lang="ru-RU" sz="2800" b="1" i="1" dirty="0" smtClean="0">
                <a:solidFill>
                  <a:srgbClr val="663300"/>
                </a:solidFill>
                <a:latin typeface="Times New Roman" pitchFamily="18" charset="0"/>
                <a:hlinkClick r:id="rId4" action="ppaction://hlinksldjump"/>
              </a:rPr>
              <a:t>»</a:t>
            </a:r>
            <a:endParaRPr lang="ru-RU" sz="2800" b="1" i="1" dirty="0">
              <a:solidFill>
                <a:srgbClr val="6633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ru-RU" sz="2800" b="1" i="1" dirty="0">
                <a:solidFill>
                  <a:srgbClr val="0033CC"/>
                </a:solidFill>
                <a:latin typeface="Times New Roman" pitchFamily="18" charset="0"/>
                <a:hlinkClick r:id="rId5" action="ppaction://hlinksldjump"/>
              </a:rPr>
              <a:t> 3 вопрос: </a:t>
            </a:r>
            <a:r>
              <a:rPr lang="ru-RU" sz="2800" b="1" i="1" dirty="0" smtClean="0">
                <a:solidFill>
                  <a:srgbClr val="663300"/>
                </a:solidFill>
                <a:latin typeface="Times New Roman" pitchFamily="18" charset="0"/>
                <a:hlinkClick r:id="rId5" action="ppaction://hlinksldjump"/>
              </a:rPr>
              <a:t>«</a:t>
            </a:r>
            <a:r>
              <a:rPr lang="ru-RU" sz="2800" b="1" i="1" dirty="0" err="1" smtClean="0">
                <a:solidFill>
                  <a:srgbClr val="663300"/>
                </a:solidFill>
                <a:latin typeface="Times New Roman" pitchFamily="18" charset="0"/>
                <a:hlinkClick r:id="rId5" action="ppaction://hlinksldjump"/>
              </a:rPr>
              <a:t>бактериалогическое</a:t>
            </a:r>
            <a:r>
              <a:rPr lang="ru-RU" sz="2800" b="1" i="1" dirty="0" smtClean="0">
                <a:solidFill>
                  <a:srgbClr val="663300"/>
                </a:solidFill>
                <a:latin typeface="Times New Roman" pitchFamily="18" charset="0"/>
                <a:hlinkClick r:id="rId5" action="ppaction://hlinksldjump"/>
              </a:rPr>
              <a:t> оружие»</a:t>
            </a:r>
            <a:endParaRPr lang="ru-RU" sz="2800" b="1" i="1" dirty="0">
              <a:solidFill>
                <a:srgbClr val="6633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Blip>
                <a:blip r:embed="rId2"/>
              </a:buBlip>
            </a:pPr>
            <a:r>
              <a:rPr lang="ru-RU" sz="2800" b="1" i="1" dirty="0">
                <a:solidFill>
                  <a:srgbClr val="000099"/>
                </a:solidFill>
                <a:latin typeface="Times New Roman" pitchFamily="18" charset="0"/>
                <a:hlinkClick r:id="rId6" action="ppaction://hlinksldjump"/>
              </a:rPr>
              <a:t> </a:t>
            </a:r>
            <a:r>
              <a:rPr lang="ru-RU" sz="2800" b="1" i="1" u="sng" dirty="0">
                <a:solidFill>
                  <a:srgbClr val="000099"/>
                </a:solidFill>
                <a:latin typeface="Times New Roman" pitchFamily="18" charset="0"/>
                <a:hlinkClick r:id="rId6" action="ppaction://hlinksldjump"/>
              </a:rPr>
              <a:t>4 вопрос: </a:t>
            </a:r>
            <a:r>
              <a:rPr lang="ru-RU" sz="2800" b="1" i="1" u="sng" dirty="0" smtClean="0">
                <a:solidFill>
                  <a:srgbClr val="000099"/>
                </a:solidFill>
                <a:latin typeface="Times New Roman" pitchFamily="18" charset="0"/>
                <a:hlinkClick r:id="rId6" action="ppaction://hlinksldjump"/>
              </a:rPr>
              <a:t>«Защита </a:t>
            </a:r>
            <a:r>
              <a:rPr lang="ru-RU" sz="2800" b="1" i="1" u="sng" dirty="0">
                <a:solidFill>
                  <a:srgbClr val="000099"/>
                </a:solidFill>
                <a:latin typeface="Times New Roman" pitchFamily="18" charset="0"/>
                <a:hlinkClick r:id="rId6" action="ppaction://hlinksldjump"/>
              </a:rPr>
              <a:t>от </a:t>
            </a:r>
            <a:r>
              <a:rPr lang="ru-RU" sz="2800" b="1" i="1" u="sng" dirty="0" smtClean="0">
                <a:solidFill>
                  <a:srgbClr val="000099"/>
                </a:solidFill>
                <a:latin typeface="Times New Roman" pitchFamily="18" charset="0"/>
              </a:rPr>
              <a:t>ОМП»</a:t>
            </a:r>
            <a:endParaRPr lang="ru-RU" sz="2800" b="1" i="1" u="sng" dirty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ru-RU" sz="2400" b="1" i="1" dirty="0">
              <a:solidFill>
                <a:srgbClr val="0033CC"/>
              </a:solidFill>
            </a:endParaRPr>
          </a:p>
        </p:txBody>
      </p:sp>
      <p:sp>
        <p:nvSpPr>
          <p:cNvPr id="3076" name="AutoShape 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AutoShape 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AutoShape 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9"/>
          <p:cNvSpPr txBox="1">
            <a:spLocks noChangeArrowheads="1"/>
          </p:cNvSpPr>
          <p:nvPr/>
        </p:nvSpPr>
        <p:spPr bwMode="auto">
          <a:xfrm>
            <a:off x="323850" y="476250"/>
            <a:ext cx="720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15378" name="Picture 18" descr="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4176712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9" descr="12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658813"/>
            <a:ext cx="4103687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0" descr="12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73463"/>
            <a:ext cx="4249738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1" descr="12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598863"/>
            <a:ext cx="403225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AutoShape 22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8" name="AutoShape 2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9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90" name="AutoShape 25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84213" y="115888"/>
            <a:ext cx="74882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25000"/>
                  </a:schemeClr>
                </a:solidFill>
              </a:rPr>
              <a:t>Виды ядерных взрывов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3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nucl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60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013325"/>
            <a:ext cx="9144000" cy="1608138"/>
          </a:xfrm>
        </p:spPr>
        <p:txBody>
          <a:bodyPr/>
          <a:lstStyle/>
          <a:p>
            <a:r>
              <a:rPr lang="ru-RU" sz="2800" smtClean="0">
                <a:solidFill>
                  <a:srgbClr val="FFFF00"/>
                </a:solidFill>
              </a:rPr>
              <a:t>Высотный ядерный взрыв - это взрыв, произведенный с целью уничтожения в полете ракет и самолетов на безопасной для наземных объектов высоте (свыше 10 км).</a:t>
            </a:r>
            <a:endParaRPr lang="ru-RU" sz="40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nuc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r="45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962525"/>
            <a:ext cx="9144000" cy="1895475"/>
          </a:xfrm>
        </p:spPr>
        <p:txBody>
          <a:bodyPr/>
          <a:lstStyle/>
          <a:p>
            <a:r>
              <a:rPr lang="ru-RU" sz="2600" smtClean="0">
                <a:solidFill>
                  <a:srgbClr val="FFFF00"/>
                </a:solidFill>
              </a:rPr>
              <a:t>Воздушный ядерный взрыв — это взрыв, произведенный на высоте до 10 км, когда светящаяся область не касается земли (воды). Воздушные взрывы подразделяются на низкие и высокие.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3367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Основными </a:t>
            </a:r>
            <a:r>
              <a:rPr lang="ru-RU" sz="4000" dirty="0">
                <a:solidFill>
                  <a:srgbClr val="FF0000"/>
                </a:solidFill>
              </a:rPr>
              <a:t>поражающими факторами </a:t>
            </a:r>
            <a:r>
              <a:rPr lang="ru-RU" sz="4000" b="1" dirty="0">
                <a:solidFill>
                  <a:srgbClr val="FF0000"/>
                </a:solidFill>
              </a:rPr>
              <a:t>воздушного ядерного взрыва</a:t>
            </a:r>
            <a:r>
              <a:rPr lang="ru-RU" sz="4000" dirty="0">
                <a:solidFill>
                  <a:srgbClr val="FF0000"/>
                </a:solidFill>
              </a:rPr>
              <a:t> </a:t>
            </a:r>
            <a:r>
              <a:rPr lang="ru-RU" sz="4000" dirty="0" smtClean="0">
                <a:solidFill>
                  <a:srgbClr val="FF0000"/>
                </a:solidFill>
              </a:rPr>
              <a:t> являются</a:t>
            </a:r>
            <a:r>
              <a:rPr lang="ru-RU" sz="4000" dirty="0">
                <a:solidFill>
                  <a:srgbClr val="FF0000"/>
                </a:solidFill>
              </a:rPr>
              <a:t>: </a:t>
            </a:r>
            <a:endParaRPr lang="ru-RU" sz="40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b="1" dirty="0"/>
              <a:t> </a:t>
            </a:r>
            <a:r>
              <a:rPr lang="ru-RU" sz="4000" b="1" dirty="0" smtClean="0"/>
              <a:t>воздушная </a:t>
            </a:r>
            <a:r>
              <a:rPr lang="ru-RU" sz="4000" b="1" dirty="0"/>
              <a:t>ударная волна,</a:t>
            </a:r>
            <a:r>
              <a:rPr lang="ru-RU" sz="4000" dirty="0"/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b="1" dirty="0" smtClean="0"/>
              <a:t>проникающая </a:t>
            </a:r>
            <a:r>
              <a:rPr lang="ru-RU" sz="4000" b="1" dirty="0"/>
              <a:t>радиация,</a:t>
            </a:r>
            <a:r>
              <a:rPr lang="ru-RU" sz="4000" dirty="0"/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b="1" dirty="0" smtClean="0"/>
              <a:t>световое </a:t>
            </a:r>
            <a:r>
              <a:rPr lang="ru-RU" sz="4000" b="1" dirty="0"/>
              <a:t>излучение,</a:t>
            </a:r>
            <a:r>
              <a:rPr lang="ru-RU" sz="4000" dirty="0"/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b="1" dirty="0" smtClean="0"/>
              <a:t>электромагнитный </a:t>
            </a:r>
            <a:r>
              <a:rPr lang="ru-RU" sz="4000" b="1" dirty="0"/>
              <a:t>импульс.</a:t>
            </a:r>
            <a:r>
              <a:rPr lang="ru-RU" sz="4000" dirty="0"/>
              <a:t> </a:t>
            </a:r>
            <a:endParaRPr lang="ru-RU" sz="4000" dirty="0" smtClean="0"/>
          </a:p>
          <a:p>
            <a:pPr marL="0" indent="0">
              <a:buNone/>
            </a:pPr>
            <a:endParaRPr lang="ru-RU" sz="2800" dirty="0" smtClean="0"/>
          </a:p>
          <a:p>
            <a:pPr marL="0" indent="0" algn="just">
              <a:buNone/>
            </a:pPr>
            <a:r>
              <a:rPr lang="ru-RU" sz="3600" b="1" dirty="0" smtClean="0"/>
              <a:t>При </a:t>
            </a:r>
            <a:r>
              <a:rPr lang="ru-RU" sz="3600" b="1" dirty="0"/>
              <a:t>воздушном ядерном взрыве в районе эпицентра вспучивается грунт. </a:t>
            </a:r>
            <a:endParaRPr lang="ru-RU" sz="3600" b="1" dirty="0" smtClean="0"/>
          </a:p>
          <a:p>
            <a:pPr marL="0" indent="0" algn="just">
              <a:buNone/>
            </a:pPr>
            <a:r>
              <a:rPr lang="ru-RU" sz="3600" b="1" dirty="0" smtClean="0"/>
              <a:t>Радиоактивное </a:t>
            </a:r>
            <a:r>
              <a:rPr lang="ru-RU" sz="3600" b="1" dirty="0"/>
              <a:t>заражение местности, оказывающее влияние на боевые действия войск, образуется только от низких воздушных ядерных взрывов. </a:t>
            </a:r>
            <a:endParaRPr lang="ru-RU" sz="3600" b="1" dirty="0" smtClean="0"/>
          </a:p>
          <a:p>
            <a:pPr marL="0" indent="0" algn="just">
              <a:buNone/>
            </a:pPr>
            <a:r>
              <a:rPr lang="ru-RU" sz="3600" b="1" dirty="0" smtClean="0"/>
              <a:t>В </a:t>
            </a:r>
            <a:r>
              <a:rPr lang="ru-RU" sz="3600" b="1" dirty="0"/>
              <a:t>районах применения нейтронных боеприпасов образуется наведенная активность в грунте, технике и сооружениях, которая может явиться причиной поражения (облучения) личного состава. </a:t>
            </a:r>
            <a:r>
              <a:rPr lang="ru-RU" sz="3300" dirty="0"/>
              <a:t/>
            </a:r>
            <a:br>
              <a:rPr lang="ru-RU" sz="3300" dirty="0"/>
            </a:b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4916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nuc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r="4559"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543175"/>
          </a:xfrm>
        </p:spPr>
        <p:txBody>
          <a:bodyPr/>
          <a:lstStyle/>
          <a:p>
            <a:r>
              <a:rPr lang="ru-RU" sz="2800" smtClean="0">
                <a:solidFill>
                  <a:srgbClr val="FFFF00"/>
                </a:solidFill>
              </a:rPr>
              <a:t>Наземный (надводный) ядерный взрыв - это взрыв, произведенный на поверхности земли (воды), при котором светящаяся область касается поверхности земли (воды), а пылевой (водяной) столб с момента образования соединен с облаком взрыва.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277813" y="3284538"/>
            <a:ext cx="85058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24579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0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1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2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" name="Picture 21" descr="12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7126288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5"/>
          <p:cNvSpPr txBox="1">
            <a:spLocks noChangeArrowheads="1"/>
          </p:cNvSpPr>
          <p:nvPr/>
        </p:nvSpPr>
        <p:spPr bwMode="auto">
          <a:xfrm>
            <a:off x="430213" y="3436938"/>
            <a:ext cx="85058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24585" name="Text Box 5"/>
          <p:cNvSpPr txBox="1">
            <a:spLocks noChangeArrowheads="1"/>
          </p:cNvSpPr>
          <p:nvPr/>
        </p:nvSpPr>
        <p:spPr bwMode="auto">
          <a:xfrm>
            <a:off x="582613" y="3589338"/>
            <a:ext cx="85058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nucl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4" b="1826"/>
          <a:stretch>
            <a:fillRect/>
          </a:stretch>
        </p:blipFill>
        <p:spPr bwMode="auto">
          <a:xfrm>
            <a:off x="0" y="0"/>
            <a:ext cx="9144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2111375"/>
          </a:xfrm>
        </p:spPr>
        <p:txBody>
          <a:bodyPr/>
          <a:lstStyle/>
          <a:p>
            <a:r>
              <a:rPr lang="ru-RU" sz="2800" smtClean="0">
                <a:solidFill>
                  <a:srgbClr val="FFFF00"/>
                </a:solidFill>
              </a:rPr>
              <a:t>Подземный (подводный) ядерный взрыв - это взрыв, произведенный под землей (под водой) и характеризующийся выбросом большого количества грунта (воды), перемешанного с продуктами ядерного взрывчатого вещества</a:t>
            </a:r>
            <a:endParaRPr lang="ru-RU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277813" y="3284538"/>
            <a:ext cx="85058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 sz="2400" b="1" u="sng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99"/>
              </a:solidFill>
            </a:endParaRPr>
          </a:p>
        </p:txBody>
      </p:sp>
      <p:sp>
        <p:nvSpPr>
          <p:cNvPr id="2662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8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0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" name="Picture 20" descr="12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549275"/>
            <a:ext cx="8118475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loud"/>
          <p:cNvSpPr>
            <a:spLocks noChangeAspect="1" noEditPoints="1" noChangeArrowheads="1"/>
          </p:cNvSpPr>
          <p:nvPr/>
        </p:nvSpPr>
        <p:spPr bwMode="auto">
          <a:xfrm>
            <a:off x="2987675" y="2708275"/>
            <a:ext cx="2879725" cy="1838325"/>
          </a:xfrm>
          <a:custGeom>
            <a:avLst/>
            <a:gdLst>
              <a:gd name="T0" fmla="*/ 1190820 w 21600"/>
              <a:gd name="T1" fmla="*/ 78227793 h 21600"/>
              <a:gd name="T2" fmla="*/ 191963402 w 21600"/>
              <a:gd name="T3" fmla="*/ 156288945 h 21600"/>
              <a:gd name="T4" fmla="*/ 383606701 w 21600"/>
              <a:gd name="T5" fmla="*/ 78227793 h 21600"/>
              <a:gd name="T6" fmla="*/ 191963402 w 21600"/>
              <a:gd name="T7" fmla="*/ 894549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800" b="1" u="sng"/>
              <a:t>Ядерный взрыв</a:t>
            </a:r>
          </a:p>
        </p:txBody>
      </p:sp>
      <p:sp>
        <p:nvSpPr>
          <p:cNvPr id="28675" name="desk1"/>
          <p:cNvSpPr>
            <a:spLocks noEditPoints="1" noChangeArrowheads="1"/>
          </p:cNvSpPr>
          <p:nvPr/>
        </p:nvSpPr>
        <p:spPr bwMode="auto">
          <a:xfrm>
            <a:off x="6227763" y="1484313"/>
            <a:ext cx="2232025" cy="1081087"/>
          </a:xfrm>
          <a:custGeom>
            <a:avLst/>
            <a:gdLst>
              <a:gd name="T0" fmla="*/ 0 w 21600"/>
              <a:gd name="T1" fmla="*/ 0 h 21600"/>
              <a:gd name="T2" fmla="*/ 230645167 w 21600"/>
              <a:gd name="T3" fmla="*/ 0 h 21600"/>
              <a:gd name="T4" fmla="*/ 230645167 w 21600"/>
              <a:gd name="T5" fmla="*/ 54108755 h 21600"/>
              <a:gd name="T6" fmla="*/ 0 w 21600"/>
              <a:gd name="T7" fmla="*/ 54108755 h 21600"/>
              <a:gd name="T8" fmla="*/ 115322635 w 21600"/>
              <a:gd name="T9" fmla="*/ 0 h 21600"/>
              <a:gd name="T10" fmla="*/ 230645167 w 21600"/>
              <a:gd name="T11" fmla="*/ 27054402 h 21600"/>
              <a:gd name="T12" fmla="*/ 115322635 w 21600"/>
              <a:gd name="T13" fmla="*/ 54108755 h 21600"/>
              <a:gd name="T14" fmla="*/ 0 w 21600"/>
              <a:gd name="T15" fmla="*/ 27054402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2400" b="1"/>
              <a:t>Световое излучение</a:t>
            </a:r>
          </a:p>
        </p:txBody>
      </p:sp>
      <p:sp>
        <p:nvSpPr>
          <p:cNvPr id="28676" name="desk1"/>
          <p:cNvSpPr>
            <a:spLocks noEditPoints="1" noChangeArrowheads="1"/>
          </p:cNvSpPr>
          <p:nvPr/>
        </p:nvSpPr>
        <p:spPr bwMode="auto">
          <a:xfrm>
            <a:off x="6516688" y="4941888"/>
            <a:ext cx="2303462" cy="1152525"/>
          </a:xfrm>
          <a:custGeom>
            <a:avLst/>
            <a:gdLst>
              <a:gd name="T0" fmla="*/ 0 w 21600"/>
              <a:gd name="T1" fmla="*/ 0 h 21600"/>
              <a:gd name="T2" fmla="*/ 245645240 w 21600"/>
              <a:gd name="T3" fmla="*/ 0 h 21600"/>
              <a:gd name="T4" fmla="*/ 245645240 w 21600"/>
              <a:gd name="T5" fmla="*/ 61496013 h 21600"/>
              <a:gd name="T6" fmla="*/ 0 w 21600"/>
              <a:gd name="T7" fmla="*/ 61496013 h 21600"/>
              <a:gd name="T8" fmla="*/ 122822620 w 21600"/>
              <a:gd name="T9" fmla="*/ 0 h 21600"/>
              <a:gd name="T10" fmla="*/ 245645240 w 21600"/>
              <a:gd name="T11" fmla="*/ 30748033 h 21600"/>
              <a:gd name="T12" fmla="*/ 122822620 w 21600"/>
              <a:gd name="T13" fmla="*/ 61496013 h 21600"/>
              <a:gd name="T14" fmla="*/ 0 w 21600"/>
              <a:gd name="T15" fmla="*/ 3074803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Радиоактивное заражение местности</a:t>
            </a:r>
          </a:p>
        </p:txBody>
      </p:sp>
      <p:sp>
        <p:nvSpPr>
          <p:cNvPr id="28677" name="desk1"/>
          <p:cNvSpPr>
            <a:spLocks noEditPoints="1" noChangeArrowheads="1"/>
          </p:cNvSpPr>
          <p:nvPr/>
        </p:nvSpPr>
        <p:spPr bwMode="auto">
          <a:xfrm>
            <a:off x="323850" y="1484313"/>
            <a:ext cx="2312988" cy="1008062"/>
          </a:xfrm>
          <a:custGeom>
            <a:avLst/>
            <a:gdLst>
              <a:gd name="T0" fmla="*/ 0 w 21600"/>
              <a:gd name="T1" fmla="*/ 0 h 21600"/>
              <a:gd name="T2" fmla="*/ 247681180 w 21600"/>
              <a:gd name="T3" fmla="*/ 0 h 21600"/>
              <a:gd name="T4" fmla="*/ 247681180 w 21600"/>
              <a:gd name="T5" fmla="*/ 47045787 h 21600"/>
              <a:gd name="T6" fmla="*/ 0 w 21600"/>
              <a:gd name="T7" fmla="*/ 47045787 h 21600"/>
              <a:gd name="T8" fmla="*/ 123840590 w 21600"/>
              <a:gd name="T9" fmla="*/ 0 h 21600"/>
              <a:gd name="T10" fmla="*/ 247681180 w 21600"/>
              <a:gd name="T11" fmla="*/ 23522893 h 21600"/>
              <a:gd name="T12" fmla="*/ 123840590 w 21600"/>
              <a:gd name="T13" fmla="*/ 47045787 h 21600"/>
              <a:gd name="T14" fmla="*/ 0 w 21600"/>
              <a:gd name="T15" fmla="*/ 235228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B8F5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400" b="1"/>
              <a:t>Ударная волна</a:t>
            </a:r>
          </a:p>
        </p:txBody>
      </p:sp>
      <p:sp>
        <p:nvSpPr>
          <p:cNvPr id="28678" name="desk1"/>
          <p:cNvSpPr>
            <a:spLocks noEditPoints="1" noChangeArrowheads="1"/>
          </p:cNvSpPr>
          <p:nvPr/>
        </p:nvSpPr>
        <p:spPr bwMode="auto">
          <a:xfrm>
            <a:off x="250825" y="4868863"/>
            <a:ext cx="2520950" cy="936625"/>
          </a:xfrm>
          <a:custGeom>
            <a:avLst/>
            <a:gdLst>
              <a:gd name="T0" fmla="*/ 0 w 21600"/>
              <a:gd name="T1" fmla="*/ 0 h 21600"/>
              <a:gd name="T2" fmla="*/ 294221708 w 21600"/>
              <a:gd name="T3" fmla="*/ 0 h 21600"/>
              <a:gd name="T4" fmla="*/ 294221708 w 21600"/>
              <a:gd name="T5" fmla="*/ 40614185 h 21600"/>
              <a:gd name="T6" fmla="*/ 0 w 21600"/>
              <a:gd name="T7" fmla="*/ 40614185 h 21600"/>
              <a:gd name="T8" fmla="*/ 147110854 w 21600"/>
              <a:gd name="T9" fmla="*/ 0 h 21600"/>
              <a:gd name="T10" fmla="*/ 294221708 w 21600"/>
              <a:gd name="T11" fmla="*/ 20307114 h 21600"/>
              <a:gd name="T12" fmla="*/ 147110854 w 21600"/>
              <a:gd name="T13" fmla="*/ 40614185 h 21600"/>
              <a:gd name="T14" fmla="*/ 0 w 21600"/>
              <a:gd name="T15" fmla="*/ 2030711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000" b="1"/>
              <a:t>Проникающая радиация</a:t>
            </a:r>
          </a:p>
        </p:txBody>
      </p:sp>
      <p:sp>
        <p:nvSpPr>
          <p:cNvPr id="28679" name="desk1"/>
          <p:cNvSpPr>
            <a:spLocks noEditPoints="1" noChangeArrowheads="1"/>
          </p:cNvSpPr>
          <p:nvPr/>
        </p:nvSpPr>
        <p:spPr bwMode="auto">
          <a:xfrm>
            <a:off x="3132138" y="5805488"/>
            <a:ext cx="2663825" cy="719137"/>
          </a:xfrm>
          <a:custGeom>
            <a:avLst/>
            <a:gdLst>
              <a:gd name="T0" fmla="*/ 0 w 21600"/>
              <a:gd name="T1" fmla="*/ 0 h 21600"/>
              <a:gd name="T2" fmla="*/ 328516835 w 21600"/>
              <a:gd name="T3" fmla="*/ 0 h 21600"/>
              <a:gd name="T4" fmla="*/ 328516835 w 21600"/>
              <a:gd name="T5" fmla="*/ 23942501 h 21600"/>
              <a:gd name="T6" fmla="*/ 0 w 21600"/>
              <a:gd name="T7" fmla="*/ 23942501 h 21600"/>
              <a:gd name="T8" fmla="*/ 164258479 w 21600"/>
              <a:gd name="T9" fmla="*/ 0 h 21600"/>
              <a:gd name="T10" fmla="*/ 328516835 w 21600"/>
              <a:gd name="T11" fmla="*/ 11971234 h 21600"/>
              <a:gd name="T12" fmla="*/ 164258479 w 21600"/>
              <a:gd name="T13" fmla="*/ 23942501 h 21600"/>
              <a:gd name="T14" fmla="*/ 0 w 21600"/>
              <a:gd name="T15" fmla="*/ 1197123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Электромагнитный импульс</a:t>
            </a:r>
          </a:p>
        </p:txBody>
      </p:sp>
      <p:sp>
        <p:nvSpPr>
          <p:cNvPr id="28680" name="AutoShape 11"/>
          <p:cNvSpPr>
            <a:spLocks noChangeArrowheads="1"/>
          </p:cNvSpPr>
          <p:nvPr/>
        </p:nvSpPr>
        <p:spPr bwMode="auto">
          <a:xfrm rot="7373090">
            <a:off x="1950245" y="4034631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1" name="AutoShape 12"/>
          <p:cNvSpPr>
            <a:spLocks noChangeArrowheads="1"/>
          </p:cNvSpPr>
          <p:nvPr/>
        </p:nvSpPr>
        <p:spPr bwMode="auto">
          <a:xfrm rot="5400000">
            <a:off x="3966370" y="4898231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2" name="AutoShape 13"/>
          <p:cNvSpPr>
            <a:spLocks noChangeArrowheads="1"/>
          </p:cNvSpPr>
          <p:nvPr/>
        </p:nvSpPr>
        <p:spPr bwMode="auto">
          <a:xfrm rot="-9075282">
            <a:off x="2022475" y="295433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3" name="AutoShape 14"/>
          <p:cNvSpPr>
            <a:spLocks noChangeArrowheads="1"/>
          </p:cNvSpPr>
          <p:nvPr/>
        </p:nvSpPr>
        <p:spPr bwMode="auto">
          <a:xfrm rot="2240724">
            <a:off x="5651500" y="41497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4" name="AutoShape 15"/>
          <p:cNvSpPr>
            <a:spLocks noChangeArrowheads="1"/>
          </p:cNvSpPr>
          <p:nvPr/>
        </p:nvSpPr>
        <p:spPr bwMode="auto">
          <a:xfrm rot="-2779442">
            <a:off x="5766594" y="3026569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8685" name="Picture 17" descr="10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0"/>
          <a:stretch>
            <a:fillRect/>
          </a:stretch>
        </p:blipFill>
        <p:spPr bwMode="auto">
          <a:xfrm>
            <a:off x="3132138" y="981075"/>
            <a:ext cx="26638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AutoShape 2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87" name="AutoShape 2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88" name="AutoShape 2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89" name="AutoShape 2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116013" y="115888"/>
            <a:ext cx="66246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>
                    <a:lumMod val="25000"/>
                  </a:schemeClr>
                </a:solidFill>
              </a:rPr>
              <a:t>Поражающие факторы ядерного оружия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388" y="152400"/>
            <a:ext cx="8964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</a:rPr>
              <a:t>ПОРАЖАЮЩИЕ ФАКТОРЫ ЯДЕРНОГО  ОРУЖИЯ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419475" y="765175"/>
            <a:ext cx="5400675" cy="115728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ru-RU" sz="2800" b="1">
                <a:solidFill>
                  <a:srgbClr val="FFFF99"/>
                </a:solidFill>
              </a:rPr>
              <a:t>-</a:t>
            </a:r>
            <a:r>
              <a:rPr lang="ru-RU" sz="3600" b="1">
                <a:solidFill>
                  <a:srgbClr val="0000FF"/>
                </a:solidFill>
              </a:rPr>
              <a:t>Ударная волна- </a:t>
            </a:r>
            <a:r>
              <a:rPr lang="ru-RU" sz="3200" b="1"/>
              <a:t>50% энергии взрыва</a:t>
            </a:r>
            <a:endParaRPr lang="ru-RU" sz="2000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132138" y="2133600"/>
            <a:ext cx="5689600" cy="608013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rgbClr val="F11136"/>
                </a:solidFill>
              </a:rPr>
              <a:t> </a:t>
            </a:r>
            <a:r>
              <a:rPr lang="ru-RU" sz="3200" b="1">
                <a:solidFill>
                  <a:srgbClr val="0000FF"/>
                </a:solidFill>
              </a:rPr>
              <a:t>Световое излучение -</a:t>
            </a:r>
            <a:r>
              <a:rPr lang="ru-RU" sz="3200" b="1"/>
              <a:t>35%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843213" y="2997200"/>
            <a:ext cx="5978525" cy="608013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rgbClr val="F11136"/>
                </a:solidFill>
              </a:rPr>
              <a:t> </a:t>
            </a:r>
            <a:r>
              <a:rPr lang="ru-RU" sz="3200" b="1">
                <a:solidFill>
                  <a:srgbClr val="0000FF"/>
                </a:solidFill>
              </a:rPr>
              <a:t>Проникающая радиация-</a:t>
            </a:r>
            <a:r>
              <a:rPr lang="ru-RU" sz="3200" b="1"/>
              <a:t>5%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419475" y="3933825"/>
            <a:ext cx="5473700" cy="1095375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rgbClr val="0000FF"/>
                </a:solidFill>
              </a:rPr>
              <a:t>Радиоактивное загрязнение местности</a:t>
            </a:r>
            <a:r>
              <a:rPr lang="ru-RU" sz="2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ru-RU" sz="24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419475" y="5300663"/>
            <a:ext cx="5473700" cy="1095375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rgbClr val="0000FF"/>
                </a:solidFill>
              </a:rPr>
              <a:t>Электромагнитный импульс -</a:t>
            </a:r>
            <a:r>
              <a:rPr lang="ru-RU" sz="3200" b="1"/>
              <a:t>1%</a:t>
            </a:r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1166813" y="3089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graphicFrame>
        <p:nvGraphicFramePr>
          <p:cNvPr id="7179" name="Object 11"/>
          <p:cNvGraphicFramePr>
            <a:graphicFrameLocks/>
          </p:cNvGraphicFramePr>
          <p:nvPr/>
        </p:nvGraphicFramePr>
        <p:xfrm>
          <a:off x="250825" y="692150"/>
          <a:ext cx="2808288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CorelDRAW" r:id="rId3" imgW="6610350" imgH="5886450" progId="CorelDRAW.Graphic.11">
                  <p:embed/>
                </p:oleObj>
              </mc:Choice>
              <mc:Fallback>
                <p:oleObj name="CorelDRAW" r:id="rId3" imgW="6610350" imgH="5886450" progId="CorelDRAW.Graphic.11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692150"/>
                        <a:ext cx="2808288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900113" y="2419350"/>
            <a:ext cx="1281112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/>
              <a:t>7700</a:t>
            </a:r>
            <a:r>
              <a:rPr lang="ru-RU" sz="2400" b="1" baseline="30000"/>
              <a:t>0</a:t>
            </a:r>
            <a:r>
              <a:rPr lang="ru-RU" sz="2400"/>
              <a:t> С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3" grpId="0" animBg="1"/>
      <p:bldP spid="7174" grpId="0" animBg="1"/>
      <p:bldP spid="7175" grpId="0" animBg="1"/>
      <p:bldP spid="7176" grpId="0" animBg="1"/>
      <p:bldP spid="7177" grpId="0" animBg="1"/>
      <p:bldP spid="71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7543800" cy="1295400"/>
          </a:xfrm>
        </p:spPr>
        <p:txBody>
          <a:bodyPr/>
          <a:lstStyle/>
          <a:p>
            <a:pPr eaLnBrk="1" hangingPunct="1"/>
            <a:r>
              <a:rPr lang="ru-RU" altLang="ru-RU" sz="5400" smtClean="0"/>
              <a:t>Оружие массового поражения</a:t>
            </a:r>
          </a:p>
        </p:txBody>
      </p:sp>
      <p:sp>
        <p:nvSpPr>
          <p:cNvPr id="4099" name="Содержимое 4"/>
          <p:cNvSpPr>
            <a:spLocks noGrp="1"/>
          </p:cNvSpPr>
          <p:nvPr>
            <p:ph sz="half" idx="2"/>
          </p:nvPr>
        </p:nvSpPr>
        <p:spPr>
          <a:xfrm>
            <a:off x="5148263" y="6811963"/>
            <a:ext cx="3671887" cy="46037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endParaRPr lang="ru-RU" altLang="ru-RU" sz="2000" smtClean="0"/>
          </a:p>
        </p:txBody>
      </p:sp>
      <p:pic>
        <p:nvPicPr>
          <p:cNvPr id="4100" name="Picture 4" descr="800px-WMD_world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119313"/>
            <a:ext cx="76200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468313" y="981075"/>
            <a:ext cx="813752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У</a:t>
            </a:r>
            <a:r>
              <a:rPr lang="ru-RU" sz="2800" b="1" u="sng" dirty="0">
                <a:solidFill>
                  <a:srgbClr val="FF0000"/>
                </a:solidFill>
              </a:rPr>
              <a:t>дарная волна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область сильного давления, распространяющаяся от эпицентра взрыва- самый мощный поражающий фактор. Вызывает разрушения на большом пространстве, может " затекать " в подвальные помещения, щели и т. д. Защита: укрытие.</a:t>
            </a:r>
          </a:p>
        </p:txBody>
      </p:sp>
      <p:pic>
        <p:nvPicPr>
          <p:cNvPr id="30723" name="Picture 6" descr="aftera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76700"/>
            <a:ext cx="3143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25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26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27" name="AutoShape 1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8313" y="260350"/>
            <a:ext cx="83518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Поражающие факторы ядерного оружия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/>
          </p:cNvGraphicFramePr>
          <p:nvPr/>
        </p:nvGraphicFramePr>
        <p:xfrm>
          <a:off x="381000" y="2362200"/>
          <a:ext cx="2133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3" name="ClipArt" r:id="rId3" imgW="2286000" imgH="1431208" progId="MS_ClipArt_Gallery.2">
                  <p:embed/>
                </p:oleObj>
              </mc:Choice>
              <mc:Fallback>
                <p:oleObj name="ClipArt" r:id="rId3" imgW="2286000" imgH="1431208" progId="MS_ClipArt_Gallery.2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62200"/>
                        <a:ext cx="21336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250825" y="649288"/>
          <a:ext cx="83820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4" name="CorelPhotoPaint.Image.11" r:id="rId5" imgW="6595327" imgH="4541145" progId="CorelPhotoPaint.Image.11">
                  <p:embed/>
                </p:oleObj>
              </mc:Choice>
              <mc:Fallback>
                <p:oleObj name="CorelPhotoPaint.Image.11" r:id="rId5" imgW="6595327" imgH="4541145" progId="CorelPhotoPaint.Image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649288"/>
                        <a:ext cx="83820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15900" y="165100"/>
            <a:ext cx="86074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700" b="1"/>
              <a:t>Зоны поражения во фронте УВ при наземном ЯВ</a:t>
            </a:r>
          </a:p>
        </p:txBody>
      </p:sp>
      <p:graphicFrame>
        <p:nvGraphicFramePr>
          <p:cNvPr id="103429" name="Object 5"/>
          <p:cNvGraphicFramePr>
            <a:graphicFrameLocks/>
          </p:cNvGraphicFramePr>
          <p:nvPr/>
        </p:nvGraphicFramePr>
        <p:xfrm>
          <a:off x="539750" y="908050"/>
          <a:ext cx="1828800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5" name="CorelDRAW" r:id="rId7" imgW="6610350" imgH="5886450" progId="CorelDRAW.Graphic.11">
                  <p:embed/>
                </p:oleObj>
              </mc:Choice>
              <mc:Fallback>
                <p:oleObj name="CorelDRAW" r:id="rId7" imgW="6610350" imgH="5886450" progId="CorelDRAW.Graphic.11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908050"/>
                        <a:ext cx="1828800" cy="272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46" name="Rectangle 22"/>
          <p:cNvSpPr>
            <a:spLocks noChangeArrowheads="1"/>
          </p:cNvSpPr>
          <p:nvPr/>
        </p:nvSpPr>
        <p:spPr bwMode="auto">
          <a:xfrm>
            <a:off x="2438400" y="3200400"/>
            <a:ext cx="965200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b="1"/>
              <a:t>100%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  <p:bldP spid="1034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68313" y="404813"/>
            <a:ext cx="8351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>
                <a:solidFill>
                  <a:srgbClr val="FF0000"/>
                </a:solidFill>
              </a:rPr>
              <a:t>Виды зон ядерного поражения :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692275" y="1700213"/>
            <a:ext cx="5759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/>
              <a:t>1. </a:t>
            </a:r>
            <a:r>
              <a:rPr lang="ru-RU" sz="3600" b="1"/>
              <a:t>Полных разрушений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1763713" y="2565400"/>
            <a:ext cx="5832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/>
              <a:t>2</a:t>
            </a:r>
            <a:r>
              <a:rPr lang="ru-RU" sz="3600"/>
              <a:t>. </a:t>
            </a:r>
            <a:r>
              <a:rPr lang="ru-RU" sz="3600" b="1"/>
              <a:t>Сильных разрушений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1403350" y="3716338"/>
            <a:ext cx="612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/>
              <a:t>     </a:t>
            </a:r>
            <a:r>
              <a:rPr lang="ru-RU" sz="3600" b="1"/>
              <a:t>3. Средних разрушений.</a:t>
            </a:r>
            <a:r>
              <a:rPr lang="ru-RU" sz="3600">
                <a:latin typeface="Times New Roman" pitchFamily="18" charset="0"/>
              </a:rPr>
              <a:t> </a:t>
            </a: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331913" y="4868863"/>
            <a:ext cx="6264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/>
              <a:t> 4. Слабых разрушений.</a:t>
            </a:r>
            <a:r>
              <a:rPr lang="ru-RU" sz="24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/>
      <p:bldP spid="75782" grpId="0"/>
      <p:bldP spid="75784" grpId="0"/>
      <p:bldP spid="75785" grpId="0"/>
      <p:bldP spid="757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280400" cy="7016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000099"/>
                </a:solidFill>
              </a:rPr>
              <a:t>Действие ее продолжается несколько секунд. Расстояние 1 км ударная волна проходит за 2 с, 2 км — за 5 с, 3 км — за 8 с. </a:t>
            </a:r>
          </a:p>
        </p:txBody>
      </p:sp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395288" y="1412875"/>
            <a:ext cx="8424862" cy="22891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990000"/>
                </a:solidFill>
              </a:rPr>
              <a:t>Поражения ударной волной</a:t>
            </a:r>
            <a:r>
              <a:rPr lang="ru-RU" b="1">
                <a:solidFill>
                  <a:srgbClr val="000099"/>
                </a:solidFill>
              </a:rPr>
              <a:t> вызываются как действием избыточного давления, так и метательным ее действием (скоростным напором), обусловленным движением воздуха в волне. Личный состав, вооружение и военная техника, расположенные на открытой местности, поражаются главным образом в результате метательного действия ударной волны, а объекты больших размеров (здания и др.)— действием избыточного давления. </a:t>
            </a:r>
            <a:br>
              <a:rPr lang="ru-RU" b="1">
                <a:solidFill>
                  <a:srgbClr val="000099"/>
                </a:solidFill>
              </a:rPr>
            </a:br>
            <a:endParaRPr lang="ru-RU" b="1">
              <a:solidFill>
                <a:srgbClr val="000099"/>
              </a:solidFill>
            </a:endParaRPr>
          </a:p>
        </p:txBody>
      </p:sp>
      <p:pic>
        <p:nvPicPr>
          <p:cNvPr id="34820" name="Picture 8" descr="nucl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716338"/>
            <a:ext cx="7129462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22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23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24" name="AutoShape 1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Защита от ударной волны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200" dirty="0"/>
              <a:t>Степень поражения ударной волной различных объектов зависит от мощности и вида взрыва, механической прочности (устойчивости объекта), а также от расстояния, на котором произошел взрыв, рельефа местности и положения объектов на местности.</a:t>
            </a:r>
          </a:p>
          <a:p>
            <a:pPr marL="0" indent="0">
              <a:buNone/>
            </a:pPr>
            <a:r>
              <a:rPr lang="ru-RU" sz="4200" dirty="0"/>
              <a:t>Для защиты от воздействия УВ следует использовать: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 smtClean="0"/>
              <a:t>траншеи</a:t>
            </a:r>
            <a:r>
              <a:rPr lang="ru-RU" sz="4200" dirty="0"/>
              <a:t>, щели и окопы, снижающие се действие в 1,5-2 раза;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 smtClean="0"/>
              <a:t>блиндажи </a:t>
            </a:r>
            <a:r>
              <a:rPr lang="ru-RU" sz="4200" dirty="0"/>
              <a:t>— в 2-3 раза;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 smtClean="0"/>
              <a:t>убежища </a:t>
            </a:r>
            <a:r>
              <a:rPr lang="ru-RU" sz="4200" dirty="0"/>
              <a:t>— в 3-5 раз;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 smtClean="0"/>
              <a:t>подвалы </a:t>
            </a:r>
            <a:r>
              <a:rPr lang="ru-RU" sz="4200" dirty="0"/>
              <a:t>домов (зданий); 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dirty="0" smtClean="0"/>
              <a:t>рельеф </a:t>
            </a:r>
            <a:r>
              <a:rPr lang="ru-RU" sz="4200" dirty="0"/>
              <a:t>местности (лес, овраги, лощины и т. д.).</a:t>
            </a:r>
          </a:p>
          <a:p>
            <a:pPr marL="0" indent="0" algn="just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82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539750" y="692151"/>
            <a:ext cx="8208963" cy="7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39750" y="260648"/>
            <a:ext cx="75596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2. Световое </a:t>
            </a:r>
            <a:r>
              <a:rPr lang="ru-RU" sz="2400" b="1" dirty="0">
                <a:solidFill>
                  <a:srgbClr val="FF0000"/>
                </a:solidFill>
              </a:rPr>
              <a:t>излучение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: длится несколько секунд и вызывает сильные пожары на местности и ожоги у людей. </a:t>
            </a:r>
            <a:r>
              <a:rPr lang="ru-RU" sz="2400" dirty="0"/>
              <a:t>Температура на поверхности светящейся области в начальный момент достигает сотен тысяч </a:t>
            </a:r>
            <a:r>
              <a:rPr lang="ru-RU" sz="2400" dirty="0" smtClean="0"/>
              <a:t>градусов. Световое </a:t>
            </a:r>
            <a:r>
              <a:rPr lang="ru-RU" sz="2400" dirty="0"/>
              <a:t>излучение, как и любые другие электромагнитные волны, распространяется в пространстве со скоростью </a:t>
            </a:r>
            <a:r>
              <a:rPr lang="ru-RU" sz="2400" dirty="0" smtClean="0"/>
              <a:t>почти 300.000 км/с.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5844" name="Picture 8" descr="10-3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8" y="3577233"/>
            <a:ext cx="230346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6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7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8" name="AutoShape 1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5850" name="Picture 6" descr="nucl15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7233"/>
            <a:ext cx="3671888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323850" y="260350"/>
            <a:ext cx="8569325" cy="4064000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990000"/>
                </a:solidFill>
              </a:rPr>
              <a:t>Световое излучение ядерного взрыва</a:t>
            </a:r>
            <a:r>
              <a:rPr lang="ru-RU" sz="2000" b="1">
                <a:solidFill>
                  <a:srgbClr val="000099"/>
                </a:solidFill>
              </a:rPr>
              <a:t> — это видимое, ультрафиолетовое и инфракрасное излучение, действующее в течение нескольких секунд. У личного состава оно может вызвать ожоги кожи, поражение глаз и временное ослепление.</a:t>
            </a:r>
          </a:p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000099"/>
                </a:solidFill>
              </a:rPr>
              <a:t> Ожоги возникают от непосредственного воздействия светового излучения на открытые участки кожи (первичные ожоги), а также от горящей одежды, в очагах пожаров (вторичные ожоги).</a:t>
            </a:r>
          </a:p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000099"/>
                </a:solidFill>
              </a:rPr>
              <a:t> В зависимости от тяжести поражения ожоги делятся на четыре степени: </a:t>
            </a:r>
            <a:r>
              <a:rPr lang="ru-RU" sz="2000" b="1">
                <a:solidFill>
                  <a:srgbClr val="663300"/>
                </a:solidFill>
              </a:rPr>
              <a:t>первая</a:t>
            </a:r>
            <a:r>
              <a:rPr lang="ru-RU" sz="2000" b="1">
                <a:solidFill>
                  <a:srgbClr val="000099"/>
                </a:solidFill>
              </a:rPr>
              <a:t> —покраснение, припухлость и болезненность кожи; </a:t>
            </a:r>
            <a:r>
              <a:rPr lang="ru-RU" sz="2000" b="1">
                <a:solidFill>
                  <a:srgbClr val="663300"/>
                </a:solidFill>
              </a:rPr>
              <a:t>вторая </a:t>
            </a:r>
            <a:r>
              <a:rPr lang="ru-RU" sz="2000" b="1">
                <a:solidFill>
                  <a:srgbClr val="000099"/>
                </a:solidFill>
              </a:rPr>
              <a:t>—образование пузырей; </a:t>
            </a:r>
            <a:r>
              <a:rPr lang="ru-RU" sz="2000" b="1">
                <a:solidFill>
                  <a:srgbClr val="663300"/>
                </a:solidFill>
              </a:rPr>
              <a:t>третья </a:t>
            </a:r>
            <a:r>
              <a:rPr lang="ru-RU" sz="2000" b="1">
                <a:solidFill>
                  <a:srgbClr val="000099"/>
                </a:solidFill>
              </a:rPr>
              <a:t>— омертвление кожных покровов и тканей; </a:t>
            </a:r>
            <a:r>
              <a:rPr lang="ru-RU" sz="2000" b="1">
                <a:solidFill>
                  <a:srgbClr val="663300"/>
                </a:solidFill>
              </a:rPr>
              <a:t>четвертая</a:t>
            </a:r>
            <a:r>
              <a:rPr lang="ru-RU" sz="2000" b="1">
                <a:solidFill>
                  <a:srgbClr val="000099"/>
                </a:solidFill>
              </a:rPr>
              <a:t> — обугливание кожи. </a:t>
            </a:r>
            <a:br>
              <a:rPr lang="ru-RU" sz="2000" b="1">
                <a:solidFill>
                  <a:srgbClr val="000099"/>
                </a:solidFill>
              </a:rPr>
            </a:br>
            <a:endParaRPr lang="ru-RU" sz="2000" b="1">
              <a:solidFill>
                <a:srgbClr val="000099"/>
              </a:solidFill>
            </a:endParaRPr>
          </a:p>
        </p:txBody>
      </p:sp>
      <p:pic>
        <p:nvPicPr>
          <p:cNvPr id="36867" name="Picture 7" descr="nucl21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149725"/>
            <a:ext cx="61214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69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70" name="AutoShape 1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71" name="AutoShape 1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1608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Защита от светового излучения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829" y="1003924"/>
            <a:ext cx="8784976" cy="587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Ослабление светового излучения возможно вследствие экранирования его атмосферной облачностью, неровностями местности, растительностью и местными предметами, снегопадом или дымом. </a:t>
            </a:r>
          </a:p>
          <a:p>
            <a:pPr marL="0" indent="0">
              <a:buNone/>
            </a:pPr>
            <a:r>
              <a:rPr lang="ru-RU" sz="2400" dirty="0" smtClean="0"/>
              <a:t>Так, густой лее ослабляет световой импульс в А-9 раз, редкий — в 2-4 раза, а дымовые (аэрозольные) завесы — в 10 раз.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 smtClean="0"/>
              <a:t>Для защиты населения от светового излучения необходимо использовать защитные сооружения, подвалы домов и зданий, защитные свойства местности. Любая преграда, способная создать тень, защищает от прямого действия светового излучения и исключает ожоги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74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611188" y="692150"/>
            <a:ext cx="8137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684213" y="1052513"/>
            <a:ext cx="79930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ru-RU" sz="2400" b="1" u="sng" dirty="0">
                <a:solidFill>
                  <a:srgbClr val="FF0000"/>
                </a:solidFill>
              </a:rPr>
              <a:t>Проникающая радиация-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интенсивный поток гамма- частиц и нейтронов, длящийся в течение 15-20 сек. Проходя через живую ткань, вызывает быстрое ее разрушение и смерть человека от острой лучевой болезни в самое ближайшее время после взрыва. Защита: укрытие или преграда(слой грунта, дерева, бетона и т. д.)</a:t>
            </a:r>
          </a:p>
        </p:txBody>
      </p:sp>
      <p:sp>
        <p:nvSpPr>
          <p:cNvPr id="37893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894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895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896" name="AutoShape 1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9750" y="333375"/>
            <a:ext cx="83534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Поражающие факторы ядерного оружия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0" dirty="0" smtClean="0">
                <a:solidFill>
                  <a:srgbClr val="FF0000"/>
                </a:solidFill>
              </a:rPr>
              <a:t>Действия </a:t>
            </a:r>
            <a:r>
              <a:rPr lang="ru-RU" sz="4000" b="0" dirty="0" err="1" smtClean="0">
                <a:solidFill>
                  <a:srgbClr val="FF0000"/>
                </a:solidFill>
              </a:rPr>
              <a:t>радиакивного</a:t>
            </a:r>
            <a:r>
              <a:rPr lang="ru-RU" sz="4000" b="0" dirty="0" smtClean="0">
                <a:solidFill>
                  <a:srgbClr val="FF0000"/>
                </a:solidFill>
              </a:rPr>
              <a:t> излучения</a:t>
            </a:r>
            <a:endParaRPr lang="ru-RU" sz="4000" b="0" dirty="0">
              <a:solidFill>
                <a:srgbClr val="FF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88461441"/>
              </p:ext>
            </p:extLst>
          </p:nvPr>
        </p:nvGraphicFramePr>
        <p:xfrm>
          <a:off x="168275" y="1235075"/>
          <a:ext cx="8763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Picture 6" descr="454px-Alfa_beta_gamma_radi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95800"/>
            <a:ext cx="2895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9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250825" y="188913"/>
            <a:ext cx="8569325" cy="5903912"/>
            <a:chOff x="1008" y="1059"/>
            <a:chExt cx="3768" cy="2733"/>
          </a:xfrm>
        </p:grpSpPr>
        <p:sp>
          <p:nvSpPr>
            <p:cNvPr id="5134" name="AutoShape 5"/>
            <p:cNvSpPr>
              <a:spLocks noChangeAspect="1" noChangeArrowheads="1"/>
            </p:cNvSpPr>
            <p:nvPr/>
          </p:nvSpPr>
          <p:spPr bwMode="auto">
            <a:xfrm>
              <a:off x="1915" y="1617"/>
              <a:ext cx="1942" cy="1675"/>
            </a:xfrm>
            <a:prstGeom prst="triangle">
              <a:avLst>
                <a:gd name="adj" fmla="val 50000"/>
              </a:avLst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4400" b="1"/>
                <a:t>ОМП</a:t>
              </a:r>
            </a:p>
          </p:txBody>
        </p:sp>
        <p:sp>
          <p:nvSpPr>
            <p:cNvPr id="5135" name="Oval 6"/>
            <p:cNvSpPr>
              <a:spLocks noChangeArrowheads="1"/>
            </p:cNvSpPr>
            <p:nvPr/>
          </p:nvSpPr>
          <p:spPr bwMode="auto">
            <a:xfrm>
              <a:off x="1008" y="3234"/>
              <a:ext cx="1116" cy="55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000" b="1"/>
                <a:t>Химическое оружие</a:t>
              </a:r>
            </a:p>
          </p:txBody>
        </p:sp>
        <p:sp>
          <p:nvSpPr>
            <p:cNvPr id="5136" name="Oval 7"/>
            <p:cNvSpPr>
              <a:spLocks noChangeArrowheads="1"/>
            </p:cNvSpPr>
            <p:nvPr/>
          </p:nvSpPr>
          <p:spPr bwMode="auto">
            <a:xfrm>
              <a:off x="2334" y="1059"/>
              <a:ext cx="1116" cy="558"/>
            </a:xfrm>
            <a:prstGeom prst="ellipse">
              <a:avLst/>
            </a:prstGeom>
            <a:solidFill>
              <a:srgbClr val="FFBE7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400" b="1"/>
                <a:t>Ядерное</a:t>
              </a:r>
              <a:r>
                <a:rPr lang="ru-RU" sz="3200" b="1"/>
                <a:t> </a:t>
              </a:r>
              <a:r>
                <a:rPr lang="ru-RU" sz="2400" b="1"/>
                <a:t>оружие</a:t>
              </a:r>
            </a:p>
          </p:txBody>
        </p:sp>
        <p:sp>
          <p:nvSpPr>
            <p:cNvPr id="5137" name="Oval 8"/>
            <p:cNvSpPr>
              <a:spLocks noChangeArrowheads="1"/>
            </p:cNvSpPr>
            <p:nvPr/>
          </p:nvSpPr>
          <p:spPr bwMode="auto">
            <a:xfrm>
              <a:off x="3660" y="3234"/>
              <a:ext cx="1116" cy="558"/>
            </a:xfrm>
            <a:prstGeom prst="ellipse">
              <a:avLst/>
            </a:prstGeom>
            <a:solidFill>
              <a:srgbClr val="D8EBB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/>
                <a:t>Биологическое</a:t>
              </a:r>
            </a:p>
            <a:p>
              <a:pPr algn="ctr"/>
              <a:r>
                <a:rPr lang="ru-RU" sz="1600" b="1"/>
                <a:t> оружие</a:t>
              </a:r>
            </a:p>
          </p:txBody>
        </p:sp>
      </p:grpSp>
      <p:pic>
        <p:nvPicPr>
          <p:cNvPr id="5123" name="Picture 9" descr="10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2447925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06-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229225"/>
            <a:ext cx="30241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1" descr="PIC014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84313"/>
            <a:ext cx="22320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3" descr="tn_nucl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133600"/>
            <a:ext cx="5143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4" descr="tn_nucl2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149725"/>
            <a:ext cx="6191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5" descr="Weapon_templa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92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7" descr="Tank_template"/>
          <p:cNvPicPr>
            <a:picLocks noChangeAspect="1" noChangeArrowheads="1"/>
          </p:cNvPicPr>
          <p:nvPr/>
        </p:nvPicPr>
        <p:blipFill>
          <a:blip r:embed="rId8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14972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AutoShape 2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1" name="AutoShape 2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2" name="AutoShape 2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3" name="AutoShape 23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0243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Защитные свойства различных материалов от радиации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30120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600" b="1" dirty="0"/>
              <a:t>В результате прохождения излучений через материалы окружающей среды уменьшается интенсивность излучения. </a:t>
            </a:r>
            <a:endParaRPr lang="en-US" sz="3600" b="1" dirty="0" smtClean="0"/>
          </a:p>
          <a:p>
            <a:pPr marL="0" indent="0" algn="just">
              <a:buNone/>
            </a:pPr>
            <a:r>
              <a:rPr lang="ru-RU" sz="3600" b="1" dirty="0" smtClean="0"/>
              <a:t>Ослабляющее </a:t>
            </a:r>
            <a:r>
              <a:rPr lang="ru-RU" sz="3600" b="1" dirty="0"/>
              <a:t>действие принято характеризовать </a:t>
            </a:r>
            <a:r>
              <a:rPr lang="ru-RU" sz="3600" b="1" dirty="0">
                <a:solidFill>
                  <a:srgbClr val="FF0000"/>
                </a:solidFill>
              </a:rPr>
              <a:t>слоем половинного ослабления</a:t>
            </a:r>
            <a:r>
              <a:rPr lang="ru-RU" sz="3600" b="1" dirty="0"/>
              <a:t>, т. с. такой толщиной материала, проходя через которую радиация уменьшается в 2 раза. </a:t>
            </a:r>
            <a:endParaRPr lang="en-US" sz="3600" b="1" dirty="0" smtClean="0"/>
          </a:p>
          <a:p>
            <a:pPr marL="0" indent="0" algn="just">
              <a:buNone/>
            </a:pPr>
            <a:r>
              <a:rPr lang="ru-RU" sz="3600" b="1" dirty="0" smtClean="0"/>
              <a:t>Например</a:t>
            </a:r>
            <a:r>
              <a:rPr lang="ru-RU" sz="3600" b="1" dirty="0"/>
              <a:t>, в 2 раза ослабляют интенсивность у-лучей: </a:t>
            </a:r>
            <a:endParaRPr lang="en-US" sz="36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600" b="1" dirty="0" smtClean="0"/>
              <a:t>сталь </a:t>
            </a:r>
            <a:r>
              <a:rPr lang="ru-RU" sz="3600" b="1" dirty="0"/>
              <a:t>толщиной 2,8 см, </a:t>
            </a:r>
            <a:endParaRPr lang="en-US" sz="36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600" b="1" dirty="0" smtClean="0"/>
              <a:t>бетон </a:t>
            </a:r>
            <a:r>
              <a:rPr lang="ru-RU" sz="3600" b="1" dirty="0"/>
              <a:t>— 10 см</a:t>
            </a:r>
            <a:r>
              <a:rPr lang="ru-RU" sz="3600" b="1" dirty="0" smtClean="0"/>
              <a:t>,</a:t>
            </a:r>
            <a:endParaRPr lang="en-US" sz="36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600" b="1" dirty="0" smtClean="0"/>
              <a:t>грунт </a:t>
            </a:r>
            <a:r>
              <a:rPr lang="ru-RU" sz="3600" b="1" dirty="0"/>
              <a:t>— 14 см, </a:t>
            </a:r>
            <a:endParaRPr lang="en-US" sz="36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600" b="1" dirty="0" smtClean="0"/>
              <a:t>дерево </a:t>
            </a:r>
            <a:r>
              <a:rPr lang="ru-RU" sz="3600" b="1" dirty="0"/>
              <a:t>— 30 см.</a:t>
            </a:r>
          </a:p>
          <a:p>
            <a:pPr marL="0" indent="0" algn="just">
              <a:buNone/>
            </a:pPr>
            <a:r>
              <a:rPr lang="ru-RU" sz="3600" b="1" dirty="0"/>
              <a:t>В качестве защиты от проникающей радиации используются защитные сооружения </a:t>
            </a:r>
            <a:r>
              <a:rPr lang="ru-RU" sz="3600" b="1" u="sng" dirty="0">
                <a:hlinkClick r:id="rId2" tooltip="Гражданская оборона"/>
              </a:rPr>
              <a:t>ГО</a:t>
            </a:r>
            <a:r>
              <a:rPr lang="ru-RU" sz="3600" b="1" dirty="0"/>
              <a:t>, которые ослабляют ее воздействие от 200 до 5000 раз. Слой </a:t>
            </a:r>
            <a:r>
              <a:rPr lang="ru-RU" sz="3600" b="1" dirty="0" smtClean="0"/>
              <a:t>грунта </a:t>
            </a:r>
            <a:r>
              <a:rPr lang="ru-RU" sz="3600" b="1" dirty="0"/>
              <a:t>в 1,5 м защищает от проникающей радиации практически полностью.</a:t>
            </a:r>
          </a:p>
          <a:p>
            <a:pPr marL="0" indent="0" algn="just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086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Радиоактивность: </a:t>
            </a:r>
            <a:br>
              <a:rPr lang="ru-RU" sz="4000" b="1" dirty="0" smtClean="0"/>
            </a:br>
            <a:r>
              <a:rPr lang="ru-RU" sz="4000" b="1" dirty="0" smtClean="0"/>
              <a:t>альфа-, бета-, гамма-излучение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935480"/>
            <a:ext cx="8715436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Слово «радиация» происходит от латинского </a:t>
            </a:r>
            <a:r>
              <a:rPr lang="ru-RU" b="1" dirty="0" err="1" smtClean="0"/>
              <a:t>radius</a:t>
            </a:r>
            <a:r>
              <a:rPr lang="ru-RU" dirty="0" smtClean="0"/>
              <a:t> и обозначает луч. </a:t>
            </a:r>
          </a:p>
          <a:p>
            <a:pPr>
              <a:buNone/>
            </a:pPr>
            <a:r>
              <a:rPr lang="ru-RU" dirty="0" smtClean="0"/>
              <a:t>	В принципе радиация – это все виды существующих в природе излучений – радиоволны, видимый свет, ультрафиолет и так далее. 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63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260648"/>
            <a:ext cx="8642350" cy="6336704"/>
          </a:xfrm>
          <a:solidFill>
            <a:srgbClr val="CCECFF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solidFill>
                  <a:srgbClr val="990000"/>
                </a:solidFill>
              </a:rPr>
              <a:t>Поражающее действие проникающей радиации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0099"/>
                </a:solidFill>
              </a:rPr>
              <a:t>характеризуется величиной дозы излучения, т. е. количеством энергии радиоактивных излучений, поглощенной единицей массы облучаемой среды.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rgbClr val="000099"/>
                </a:solidFill>
              </a:rPr>
              <a:t>    Различают </a:t>
            </a:r>
            <a:r>
              <a:rPr lang="ru-RU" sz="2400" dirty="0" smtClean="0">
                <a:solidFill>
                  <a:srgbClr val="663300"/>
                </a:solidFill>
              </a:rPr>
              <a:t>экспозиционную и </a:t>
            </a:r>
            <a:r>
              <a:rPr lang="ru-RU" sz="2400" dirty="0" smtClean="0">
                <a:solidFill>
                  <a:srgbClr val="663300"/>
                </a:solidFill>
              </a:rPr>
              <a:t>эквивалентную (поглощенную) </a:t>
            </a:r>
            <a:r>
              <a:rPr lang="ru-RU" sz="2400" dirty="0" smtClean="0">
                <a:solidFill>
                  <a:srgbClr val="663300"/>
                </a:solidFill>
              </a:rPr>
              <a:t>дозу.</a:t>
            </a:r>
            <a:r>
              <a:rPr lang="ru-RU" sz="2400" dirty="0" smtClean="0">
                <a:solidFill>
                  <a:srgbClr val="000099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rgbClr val="FF0000"/>
                </a:solidFill>
              </a:rPr>
              <a:t>Экспозиционную дозу </a:t>
            </a:r>
            <a:r>
              <a:rPr lang="ru-RU" sz="2400" dirty="0" smtClean="0">
                <a:solidFill>
                  <a:srgbClr val="7030A0"/>
                </a:solidFill>
              </a:rPr>
              <a:t>(дозу излучения) </a:t>
            </a:r>
            <a:r>
              <a:rPr lang="ru-RU" sz="2400" dirty="0" smtClean="0">
                <a:solidFill>
                  <a:srgbClr val="000099"/>
                </a:solidFill>
              </a:rPr>
              <a:t>измеряют в </a:t>
            </a:r>
            <a:r>
              <a:rPr lang="ru-RU" sz="2400" dirty="0" smtClean="0">
                <a:solidFill>
                  <a:srgbClr val="FF0000"/>
                </a:solidFill>
              </a:rPr>
              <a:t>рентгенах (Р).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rgbClr val="000099"/>
                </a:solidFill>
              </a:rPr>
              <a:t> </a:t>
            </a:r>
            <a:r>
              <a:rPr lang="ru-RU" sz="2400" b="1" i="1" u="sng" dirty="0" smtClean="0">
                <a:solidFill>
                  <a:srgbClr val="990000"/>
                </a:solidFill>
              </a:rPr>
              <a:t>Один рентген</a:t>
            </a:r>
            <a:r>
              <a:rPr lang="ru-RU" sz="2400" dirty="0" smtClean="0">
                <a:solidFill>
                  <a:srgbClr val="990000"/>
                </a:solidFill>
              </a:rPr>
              <a:t> — </a:t>
            </a:r>
            <a:r>
              <a:rPr lang="ru-RU" sz="2400" b="1" i="1" dirty="0" smtClean="0">
                <a:solidFill>
                  <a:srgbClr val="990000"/>
                </a:solidFill>
              </a:rPr>
              <a:t>это такая доза гамма-излучения, которая создает в 1 см3 воздуха около 2 млрд. пар ионов.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    </a:t>
            </a:r>
            <a:r>
              <a:rPr lang="ru-RU" sz="2000" b="1" dirty="0">
                <a:ea typeface="Calibri"/>
                <a:cs typeface="Times New Roman"/>
              </a:rPr>
              <a:t>Рентген величина достаточно большая, поэтому на практике используют миллионную </a:t>
            </a: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(</a:t>
            </a:r>
            <a:r>
              <a:rPr lang="ru-RU" sz="2000" b="1" dirty="0" err="1">
                <a:solidFill>
                  <a:srgbClr val="7030A0"/>
                </a:solidFill>
                <a:ea typeface="Calibri"/>
                <a:cs typeface="Times New Roman"/>
              </a:rPr>
              <a:t>мкР</a:t>
            </a:r>
            <a:r>
              <a:rPr lang="ru-RU" sz="2000" b="1" dirty="0">
                <a:solidFill>
                  <a:srgbClr val="7030A0"/>
                </a:solidFill>
                <a:ea typeface="Calibri"/>
                <a:cs typeface="Times New Roman"/>
              </a:rPr>
              <a:t>) </a:t>
            </a:r>
            <a:r>
              <a:rPr lang="ru-RU" sz="2000" b="1" dirty="0">
                <a:ea typeface="Calibri"/>
                <a:cs typeface="Times New Roman"/>
              </a:rPr>
              <a:t>или тысячную </a:t>
            </a:r>
            <a:r>
              <a:rPr lang="ru-RU" sz="2000" b="1" dirty="0">
                <a:solidFill>
                  <a:srgbClr val="7030A0"/>
                </a:solidFill>
                <a:ea typeface="Calibri"/>
                <a:cs typeface="Times New Roman"/>
              </a:rPr>
              <a:t>(</a:t>
            </a:r>
            <a:r>
              <a:rPr lang="ru-RU" sz="2000" b="1" dirty="0" err="1">
                <a:solidFill>
                  <a:srgbClr val="7030A0"/>
                </a:solidFill>
                <a:ea typeface="Calibri"/>
                <a:cs typeface="Times New Roman"/>
              </a:rPr>
              <a:t>мР</a:t>
            </a:r>
            <a:r>
              <a:rPr lang="ru-RU" sz="2000" b="1" dirty="0">
                <a:solidFill>
                  <a:srgbClr val="7030A0"/>
                </a:solidFill>
                <a:ea typeface="Calibri"/>
                <a:cs typeface="Times New Roman"/>
              </a:rPr>
              <a:t>) </a:t>
            </a:r>
            <a:r>
              <a:rPr lang="ru-RU" sz="2000" b="1" dirty="0">
                <a:ea typeface="Calibri"/>
                <a:cs typeface="Times New Roman"/>
              </a:rPr>
              <a:t>долю Рентгена.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b="1" dirty="0">
                <a:ea typeface="Calibri"/>
                <a:cs typeface="Times New Roman"/>
              </a:rPr>
              <a:t>Бытовые дозиметры измеряют ионизацию за определенное время, то есть не саму экспозиционную дозу, а её мощность. 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2000" b="1" dirty="0">
                <a:ea typeface="Calibri"/>
                <a:cs typeface="Times New Roman"/>
              </a:rPr>
              <a:t>Единица измерения </a:t>
            </a:r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>— </a:t>
            </a:r>
            <a:r>
              <a:rPr lang="ru-RU" sz="2000" b="1" dirty="0" err="1">
                <a:solidFill>
                  <a:srgbClr val="FF0000"/>
                </a:solidFill>
                <a:ea typeface="Calibri"/>
                <a:cs typeface="Times New Roman"/>
              </a:rPr>
              <a:t>микроРентген</a:t>
            </a:r>
            <a:r>
              <a:rPr lang="ru-RU" sz="2000" b="1" dirty="0">
                <a:solidFill>
                  <a:srgbClr val="FF0000"/>
                </a:solidFill>
                <a:ea typeface="Calibri"/>
                <a:cs typeface="Times New Roman"/>
              </a:rPr>
              <a:t> в </a:t>
            </a:r>
            <a:r>
              <a:rPr lang="ru-RU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час</a:t>
            </a: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ea typeface="Calibri"/>
                <a:cs typeface="Times New Roman"/>
              </a:rPr>
              <a:t>(</a:t>
            </a:r>
            <a:r>
              <a:rPr lang="ru-RU" sz="2000" b="1" dirty="0" err="1" smtClean="0">
                <a:solidFill>
                  <a:srgbClr val="7030A0"/>
                </a:solidFill>
                <a:ea typeface="Calibri"/>
                <a:cs typeface="Times New Roman"/>
              </a:rPr>
              <a:t>мкР</a:t>
            </a:r>
            <a:r>
              <a:rPr lang="ru-RU" sz="2000" b="1" dirty="0" smtClean="0">
                <a:solidFill>
                  <a:srgbClr val="7030A0"/>
                </a:solidFill>
                <a:ea typeface="Calibri"/>
                <a:cs typeface="Times New Roman"/>
              </a:rPr>
              <a:t>/ч) </a:t>
            </a:r>
            <a:r>
              <a:rPr lang="ru-RU" sz="2000" b="1" dirty="0" smtClean="0">
                <a:ea typeface="Calibri"/>
                <a:cs typeface="Times New Roman"/>
              </a:rPr>
              <a:t>. </a:t>
            </a:r>
            <a:r>
              <a:rPr lang="ru-RU" sz="2000" b="1" dirty="0">
                <a:ea typeface="Calibri"/>
                <a:cs typeface="Times New Roman"/>
              </a:rPr>
              <a:t>Именно этот показатель наиболее важен для человека, так как позволяет оценить опасность того или иного источника радиации</a:t>
            </a: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8774430" y="4103361"/>
            <a:ext cx="457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 smtClean="0">
                <a:solidFill>
                  <a:srgbClr val="000099"/>
                </a:solidFill>
              </a:rPr>
              <a:t> </a:t>
            </a: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38916" name="AutoShape 4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7" name="AutoShape 4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8" name="AutoShape 4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9" name="AutoShape 4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49263"/>
            <a:ext cx="8656099" cy="2475681"/>
          </a:xfrm>
          <a:solidFill>
            <a:srgbClr val="CCECFF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400" b="1" i="1" dirty="0" smtClean="0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Эквивалентная (</a:t>
            </a:r>
            <a:r>
              <a:rPr lang="ru-RU" sz="2400" dirty="0" smtClean="0"/>
              <a:t>Поглощенная </a:t>
            </a:r>
            <a:r>
              <a:rPr lang="ru-RU" sz="2400" dirty="0" smtClean="0"/>
              <a:t>доза </a:t>
            </a:r>
            <a:r>
              <a:rPr lang="ru-RU" sz="2400" dirty="0" smtClean="0"/>
              <a:t>) -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доза </a:t>
            </a:r>
            <a:r>
              <a:rPr lang="ru-RU" sz="2400" dirty="0" smtClean="0">
                <a:solidFill>
                  <a:srgbClr val="7030A0"/>
                </a:solidFill>
              </a:rPr>
              <a:t>облучения </a:t>
            </a:r>
            <a:r>
              <a:rPr lang="ru-RU" sz="2400" dirty="0" smtClean="0">
                <a:solidFill>
                  <a:srgbClr val="002060"/>
                </a:solidFill>
              </a:rPr>
              <a:t>выражает степень ионизации среды через величину энергии, теряемой излучением в единице массы вещества на его ионизацию.  единицы измерения поглощенной дозы </a:t>
            </a:r>
            <a:r>
              <a:rPr lang="ru-RU" sz="2400" dirty="0" smtClean="0">
                <a:solidFill>
                  <a:srgbClr val="002060"/>
                </a:solidFill>
              </a:rPr>
              <a:t>– </a:t>
            </a:r>
            <a:r>
              <a:rPr lang="ru-RU" sz="2400" dirty="0" smtClean="0">
                <a:solidFill>
                  <a:srgbClr val="FF0000"/>
                </a:solidFill>
              </a:rPr>
              <a:t>РАД, БЭР и </a:t>
            </a:r>
            <a:r>
              <a:rPr lang="ru-RU" sz="2400" dirty="0" err="1" smtClean="0">
                <a:solidFill>
                  <a:srgbClr val="FF0000"/>
                </a:solidFill>
              </a:rPr>
              <a:t>зиверт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2400" b="1" dirty="0" smtClean="0"/>
              <a:t>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1 Р = 1 РАД = 1 </a:t>
            </a:r>
            <a:r>
              <a:rPr lang="ru-RU" b="1" dirty="0" smtClean="0">
                <a:solidFill>
                  <a:srgbClr val="FF0000"/>
                </a:solidFill>
              </a:rPr>
              <a:t>БЭР= 100 Зв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8774430" y="4103361"/>
            <a:ext cx="457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 smtClean="0">
                <a:solidFill>
                  <a:srgbClr val="000099"/>
                </a:solidFill>
              </a:rPr>
              <a:t> </a:t>
            </a: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38916" name="AutoShape 4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7" name="AutoShape 4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8" name="AutoShape 4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9" name="AutoShape 4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7" y="2934294"/>
            <a:ext cx="86402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Рад-</a:t>
            </a:r>
            <a:r>
              <a:rPr lang="ru-RU" sz="2400" dirty="0"/>
              <a:t> (</a:t>
            </a:r>
            <a:r>
              <a:rPr lang="ru-RU" sz="2400" dirty="0" err="1"/>
              <a:t>rad</a:t>
            </a:r>
            <a:r>
              <a:rPr lang="ru-RU" sz="2400" dirty="0"/>
              <a:t>, сокращенно от англ. </a:t>
            </a:r>
            <a:r>
              <a:rPr lang="ru-RU" sz="2400" dirty="0" err="1"/>
              <a:t>radiation</a:t>
            </a:r>
            <a:r>
              <a:rPr lang="ru-RU" sz="2400" dirty="0"/>
              <a:t> </a:t>
            </a:r>
            <a:r>
              <a:rPr lang="ru-RU" sz="2400" dirty="0" err="1"/>
              <a:t>absorbed</a:t>
            </a:r>
            <a:r>
              <a:rPr lang="ru-RU" sz="2400" dirty="0"/>
              <a:t> </a:t>
            </a:r>
            <a:r>
              <a:rPr lang="ru-RU" sz="2400" dirty="0" err="1"/>
              <a:t>dose</a:t>
            </a:r>
            <a:r>
              <a:rPr lang="ru-RU" sz="2400" dirty="0"/>
              <a:t> — поглощённая доза излучения), внесистемная единица поглощённой</a:t>
            </a:r>
            <a:r>
              <a:rPr lang="ru-RU" sz="2400" dirty="0">
                <a:solidFill>
                  <a:srgbClr val="FFFF00"/>
                </a:solidFill>
              </a:rPr>
              <a:t> </a:t>
            </a:r>
            <a:r>
              <a:rPr lang="ru-RU" sz="2400" dirty="0">
                <a:solidFill>
                  <a:srgbClr val="FFFF00"/>
                </a:solidFill>
                <a:hlinkClick r:id="rId3" tooltip="Доза (в физике)"/>
              </a:rPr>
              <a:t>дозы</a:t>
            </a:r>
            <a:r>
              <a:rPr lang="ru-RU" sz="2400" dirty="0"/>
              <a:t> излучения; она применима к любым видам ионизующих излучений и соответствует энергии излучения 100 </a:t>
            </a:r>
            <a:r>
              <a:rPr lang="ru-RU" sz="2400" i="1" dirty="0"/>
              <a:t>эрг</a:t>
            </a:r>
            <a:r>
              <a:rPr lang="ru-RU" sz="2400" dirty="0"/>
              <a:t>, поглощённой облученным веществом массой 1 </a:t>
            </a:r>
            <a:r>
              <a:rPr lang="ru-RU" sz="2400" i="1" dirty="0"/>
              <a:t>г.</a:t>
            </a:r>
          </a:p>
          <a:p>
            <a:pPr marL="0" indent="0">
              <a:buNone/>
            </a:pPr>
            <a:endParaRPr lang="ru-RU" sz="2400" b="1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FF0000"/>
                </a:solidFill>
              </a:rPr>
              <a:t>БЭР</a:t>
            </a:r>
            <a:r>
              <a:rPr lang="ru-RU" sz="2400" i="1" dirty="0" smtClean="0"/>
              <a:t>- </a:t>
            </a:r>
            <a:r>
              <a:rPr lang="ru-RU" sz="2400" i="1" dirty="0"/>
              <a:t>биологический эквивалент рентгена.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554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23850" y="1484313"/>
            <a:ext cx="8820150" cy="4579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81000" lvl="2" eaLnBrk="0" hangingPunct="0">
              <a:lnSpc>
                <a:spcPct val="140000"/>
              </a:lnSpc>
              <a:spcBef>
                <a:spcPct val="5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4000" b="1">
                <a:solidFill>
                  <a:srgbClr val="FF0000"/>
                </a:solidFill>
                <a:latin typeface="Arial" pitchFamily="34" charset="0"/>
              </a:rPr>
              <a:t>  50 Рад (Р) </a:t>
            </a:r>
            <a:r>
              <a:rPr lang="ru-RU" sz="4000" b="1">
                <a:latin typeface="Arial" pitchFamily="34" charset="0"/>
              </a:rPr>
              <a:t>-</a:t>
            </a:r>
            <a:r>
              <a:rPr lang="ru-RU" sz="4000" b="1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sz="3500" b="1">
                <a:latin typeface="Arial" pitchFamily="34" charset="0"/>
              </a:rPr>
              <a:t>однократное      </a:t>
            </a:r>
          </a:p>
          <a:p>
            <a:pPr marL="381000" lvl="2" eaLnBrk="0" hangingPunct="0">
              <a:lnSpc>
                <a:spcPct val="140000"/>
              </a:lnSpc>
              <a:spcBef>
                <a:spcPct val="5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3500" b="1">
                <a:latin typeface="Arial" pitchFamily="34" charset="0"/>
              </a:rPr>
              <a:t>            облучение   (до 4-х суток)</a:t>
            </a:r>
            <a:r>
              <a:rPr lang="ru-RU" sz="35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</a:p>
          <a:p>
            <a:pPr marL="381000" lvl="2" algn="just" eaLnBrk="0" hangingPunct="0">
              <a:lnSpc>
                <a:spcPct val="140000"/>
              </a:lnSpc>
              <a:spcBef>
                <a:spcPct val="5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4000" b="1">
                <a:solidFill>
                  <a:srgbClr val="FF0000"/>
                </a:solidFill>
                <a:latin typeface="Arial" pitchFamily="34" charset="0"/>
              </a:rPr>
              <a:t>  100 Рад (Р)</a:t>
            </a:r>
            <a:r>
              <a:rPr lang="ru-RU" sz="35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ru-RU" sz="4400" b="1">
                <a:latin typeface="Arial" pitchFamily="34" charset="0"/>
              </a:rPr>
              <a:t>-</a:t>
            </a:r>
            <a:r>
              <a:rPr lang="ru-RU" sz="4400" b="1">
                <a:solidFill>
                  <a:srgbClr val="F11136"/>
                </a:solidFill>
                <a:latin typeface="Arial" pitchFamily="34" charset="0"/>
              </a:rPr>
              <a:t> </a:t>
            </a:r>
            <a:r>
              <a:rPr lang="ru-RU" sz="35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ru-RU" sz="3500" b="1">
                <a:latin typeface="Arial" pitchFamily="34" charset="0"/>
              </a:rPr>
              <a:t>в течение 1 мес. </a:t>
            </a:r>
            <a:endParaRPr lang="ru-RU" sz="3500" b="1">
              <a:cs typeface="Times New Roman" pitchFamily="18" charset="0"/>
            </a:endParaRPr>
          </a:p>
          <a:p>
            <a:pPr marL="381000" lvl="2" algn="just" eaLnBrk="0" hangingPunct="0">
              <a:lnSpc>
                <a:spcPct val="140000"/>
              </a:lnSpc>
              <a:spcBef>
                <a:spcPct val="5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3500" b="1">
                <a:cs typeface="Times New Roman" pitchFamily="18" charset="0"/>
              </a:rPr>
              <a:t>   </a:t>
            </a:r>
            <a:r>
              <a:rPr lang="ru-RU" sz="4000" b="1">
                <a:solidFill>
                  <a:srgbClr val="FF0000"/>
                </a:solidFill>
                <a:latin typeface="Arial" pitchFamily="34" charset="0"/>
              </a:rPr>
              <a:t>200 Рад (Р)</a:t>
            </a:r>
            <a:r>
              <a:rPr lang="ru-RU" sz="4000" b="1">
                <a:latin typeface="Arial" pitchFamily="34" charset="0"/>
              </a:rPr>
              <a:t>- </a:t>
            </a:r>
            <a:r>
              <a:rPr lang="ru-RU" sz="3500" b="1">
                <a:latin typeface="Arial" pitchFamily="34" charset="0"/>
              </a:rPr>
              <a:t>в течение 3-х мес.  </a:t>
            </a:r>
            <a:r>
              <a:rPr lang="ru-RU" sz="3500" b="1">
                <a:cs typeface="Times New Roman" pitchFamily="18" charset="0"/>
              </a:rPr>
              <a:t>     </a:t>
            </a:r>
          </a:p>
          <a:p>
            <a:pPr marL="381000" lvl="2" algn="just" eaLnBrk="0" hangingPunct="0">
              <a:lnSpc>
                <a:spcPct val="140000"/>
              </a:lnSpc>
              <a:spcBef>
                <a:spcPct val="5000"/>
              </a:spcBef>
              <a:spcAft>
                <a:spcPct val="50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3500" b="1">
                <a:cs typeface="Times New Roman" pitchFamily="18" charset="0"/>
              </a:rPr>
              <a:t>   </a:t>
            </a:r>
            <a:r>
              <a:rPr lang="ru-RU" sz="4000" b="1">
                <a:solidFill>
                  <a:srgbClr val="FF0000"/>
                </a:solidFill>
                <a:latin typeface="Arial" pitchFamily="34" charset="0"/>
              </a:rPr>
              <a:t>300 Рад  (Р)</a:t>
            </a:r>
            <a:r>
              <a:rPr lang="ru-RU" sz="4000" b="1">
                <a:solidFill>
                  <a:srgbClr val="F11136"/>
                </a:solidFill>
                <a:latin typeface="Arial" pitchFamily="34" charset="0"/>
              </a:rPr>
              <a:t> </a:t>
            </a:r>
            <a:r>
              <a:rPr lang="ru-RU" sz="4000" b="1">
                <a:latin typeface="Arial" pitchFamily="34" charset="0"/>
              </a:rPr>
              <a:t>- </a:t>
            </a:r>
            <a:r>
              <a:rPr lang="ru-RU" sz="3500" b="1">
                <a:latin typeface="Arial" pitchFamily="34" charset="0"/>
              </a:rPr>
              <a:t>в течение 1 года     </a:t>
            </a:r>
            <a:r>
              <a:rPr lang="ru-RU" sz="3500" b="1">
                <a:solidFill>
                  <a:srgbClr val="FFFF66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68313" y="228600"/>
            <a:ext cx="83708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</a:rPr>
              <a:t>Дозы облучения при ядерном взрыве, не приводящие к снижению работоспособности людей (не более):</a:t>
            </a:r>
            <a:r>
              <a:rPr lang="ru-RU" sz="3200" b="1">
                <a:solidFill>
                  <a:srgbClr val="0000FF"/>
                </a:solidFill>
              </a:rPr>
              <a:t>                      </a:t>
            </a:r>
            <a:r>
              <a:rPr lang="ru-RU" sz="2800" b="1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073074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611188" y="692150"/>
            <a:ext cx="8137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684213" y="1196975"/>
            <a:ext cx="7920037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u="sng" dirty="0">
                <a:solidFill>
                  <a:srgbClr val="FF0000"/>
                </a:solidFill>
              </a:rPr>
              <a:t>Радиоактивное заражение местности</a:t>
            </a:r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возникает по следу движущегося радиоактивного облака при выпадении из него осадков и продуктов взрыва в виде мелких частиц. Защита: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средства индивидуальной защиты(СИЗ).</a:t>
            </a:r>
          </a:p>
          <a:p>
            <a:pPr>
              <a:spcBef>
                <a:spcPct val="50000"/>
              </a:spcBef>
              <a:defRPr/>
            </a:pP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9940" name="Picture 8" descr="20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4" r="15639"/>
          <a:stretch>
            <a:fillRect/>
          </a:stretch>
        </p:blipFill>
        <p:spPr bwMode="auto">
          <a:xfrm>
            <a:off x="3851275" y="3933825"/>
            <a:ext cx="1512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2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3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4" name="AutoShape 1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9750" y="333375"/>
            <a:ext cx="83534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Поражающие факторы ядерного оружия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радиоза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4480"/>
          <a:stretch>
            <a:fillRect/>
          </a:stretch>
        </p:blipFill>
        <p:spPr bwMode="auto">
          <a:xfrm>
            <a:off x="0" y="0"/>
            <a:ext cx="91440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359400"/>
            <a:ext cx="9144000" cy="1498600"/>
          </a:xfrm>
        </p:spPr>
        <p:txBody>
          <a:bodyPr/>
          <a:lstStyle/>
          <a:p>
            <a:pPr>
              <a:defRPr/>
            </a:pPr>
            <a:r>
              <a:rPr lang="ru-RU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Высокий уровень радиации может наблюдаться не только в районе, прилегающем к месту взрыва, но и на расстоянии десятков и даже сотен километров от него. Радиоактивное заражение местности может быть опасным на протяжении нескольких недель после взрыва.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7" name="Picture 2" descr="Схема РЗ местност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30488"/>
            <a:ext cx="3810000" cy="2814637"/>
          </a:xfr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95288" y="6165850"/>
            <a:ext cx="84978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200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6018213"/>
            <a:ext cx="9144000" cy="839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ru-RU" sz="2000" b="1">
                <a:solidFill>
                  <a:srgbClr val="3333FF"/>
                </a:solidFill>
                <a:latin typeface="Arial" pitchFamily="34" charset="0"/>
              </a:rPr>
              <a:t>Зона А - умеренного загрязнения</a:t>
            </a:r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       </a:t>
            </a:r>
            <a:r>
              <a:rPr lang="ru-RU" sz="2000" b="1">
                <a:solidFill>
                  <a:srgbClr val="00CC00"/>
                </a:solidFill>
                <a:latin typeface="Arial" pitchFamily="34" charset="0"/>
              </a:rPr>
              <a:t>Зона Б - сильного загрязнения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ru-RU" sz="2000" b="1">
                <a:solidFill>
                  <a:srgbClr val="993300"/>
                </a:solidFill>
                <a:latin typeface="Arial" pitchFamily="34" charset="0"/>
              </a:rPr>
              <a:t>Зона</a:t>
            </a:r>
            <a:r>
              <a:rPr lang="ru-RU" sz="2000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2000" b="1">
                <a:solidFill>
                  <a:srgbClr val="993300"/>
                </a:solidFill>
                <a:latin typeface="Arial" pitchFamily="34" charset="0"/>
              </a:rPr>
              <a:t>В - опасного загрязнения</a:t>
            </a:r>
            <a:r>
              <a:rPr lang="ru-RU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          Зона Г- чрезвычайно опасного          							загрязнения</a:t>
            </a:r>
          </a:p>
        </p:txBody>
      </p:sp>
      <p:pic>
        <p:nvPicPr>
          <p:cNvPr id="10245" name="Picture 5" descr="Схема РЗ местн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250825" y="3881438"/>
            <a:ext cx="218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graphicFrame>
        <p:nvGraphicFramePr>
          <p:cNvPr id="10247" name="Object 7"/>
          <p:cNvGraphicFramePr>
            <a:graphicFrameLocks noGrp="1"/>
          </p:cNvGraphicFramePr>
          <p:nvPr>
            <p:ph sz="half" idx="2"/>
          </p:nvPr>
        </p:nvGraphicFramePr>
        <p:xfrm>
          <a:off x="250825" y="-171450"/>
          <a:ext cx="3419475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7" name="CorelDRAW" r:id="rId5" imgW="6610350" imgH="5886450" progId="CorelDRAW.Graphic.11">
                  <p:embed/>
                </p:oleObj>
              </mc:Choice>
              <mc:Fallback>
                <p:oleObj name="CorelDRAW" r:id="rId5" imgW="6610350" imgH="5886450" progId="CorelDRAW.Graphic.11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-171450"/>
                        <a:ext cx="3419475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229600" cy="1371600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Зоны радиоактивного заражения по степени опасности </a:t>
            </a:r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9144000" cy="5084762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800" u="sng" dirty="0" smtClean="0">
                <a:solidFill>
                  <a:srgbClr val="FF0000"/>
                </a:solidFill>
              </a:rPr>
              <a:t>зона А</a:t>
            </a:r>
            <a:r>
              <a:rPr lang="ru-RU" sz="2800" dirty="0" smtClean="0"/>
              <a:t> - умеренного заражения площадью 70-80 % от площади всего следа взрыва. Уровень радиации на внешней границе зоны через 1 час после взрыва составляет 8 Р/ч;</a:t>
            </a:r>
            <a:endParaRPr lang="ru-RU" sz="2800" u="sng" dirty="0" smtClean="0"/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800" u="sng" dirty="0" smtClean="0">
                <a:solidFill>
                  <a:srgbClr val="FF0000"/>
                </a:solidFill>
              </a:rPr>
              <a:t>зона Б</a:t>
            </a:r>
            <a:r>
              <a:rPr lang="ru-RU" sz="2800" dirty="0" smtClean="0"/>
              <a:t> - сильного заражения, на долю которой приходится примерно 10 % площади радиоактивного следа, уровень радиации 80 Р/ч;</a:t>
            </a:r>
            <a:endParaRPr lang="ru-RU" sz="2800" u="sng" dirty="0" smtClean="0"/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800" u="sng" dirty="0" smtClean="0">
                <a:solidFill>
                  <a:srgbClr val="FF0000"/>
                </a:solidFill>
              </a:rPr>
              <a:t>зона В</a:t>
            </a:r>
            <a:r>
              <a:rPr lang="ru-RU" sz="2800" dirty="0" smtClean="0"/>
              <a:t> - опасного заражения. Она занимает примерно 8-10% площади следа облака взрыва; уровень радиации 240 Р/ч;</a:t>
            </a:r>
            <a:endParaRPr lang="ru-RU" sz="2800" u="sng" dirty="0" smtClean="0"/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800" u="sng" dirty="0" smtClean="0">
                <a:solidFill>
                  <a:srgbClr val="FF0000"/>
                </a:solidFill>
              </a:rPr>
              <a:t>зона Г</a:t>
            </a:r>
            <a:r>
              <a:rPr lang="ru-RU" sz="2800" dirty="0" smtClean="0"/>
              <a:t> - чрезвычайно опасного заражения. Ее площадь составляет 2-3% площади следа облака взрыва. Уровень радиации 800 Р/ч.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50825" y="836613"/>
            <a:ext cx="86423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400" b="1">
                <a:solidFill>
                  <a:srgbClr val="0000FF"/>
                </a:solidFill>
              </a:rPr>
              <a:t>Уровни загрязнения местности снижаются примерно в 10 раз через отрезки времени , кратные 7:</a:t>
            </a:r>
            <a:endParaRPr lang="ru-RU" sz="4400" b="1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50825" y="4025900"/>
            <a:ext cx="86423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</a:rPr>
              <a:t>        </a:t>
            </a:r>
            <a:r>
              <a:rPr lang="ru-RU" sz="4400" b="1"/>
              <a:t>- через </a:t>
            </a:r>
            <a:r>
              <a:rPr lang="ru-RU" sz="4400" b="1">
                <a:solidFill>
                  <a:srgbClr val="FF0000"/>
                </a:solidFill>
              </a:rPr>
              <a:t>7</a:t>
            </a:r>
            <a:r>
              <a:rPr lang="ru-RU" sz="4400" b="1"/>
              <a:t> часов – в </a:t>
            </a:r>
            <a:r>
              <a:rPr lang="ru-RU" sz="4400" b="1">
                <a:solidFill>
                  <a:srgbClr val="FF0000"/>
                </a:solidFill>
              </a:rPr>
              <a:t>10</a:t>
            </a:r>
            <a:r>
              <a:rPr lang="ru-RU" sz="4400" b="1"/>
              <a:t> раз;</a:t>
            </a:r>
          </a:p>
          <a:p>
            <a:pPr eaLnBrk="1" hangingPunct="1"/>
            <a:r>
              <a:rPr lang="ru-RU" sz="4400" b="1"/>
              <a:t>    - через </a:t>
            </a:r>
            <a:r>
              <a:rPr lang="ru-RU" sz="4400" b="1">
                <a:solidFill>
                  <a:srgbClr val="FF0000"/>
                </a:solidFill>
              </a:rPr>
              <a:t>49</a:t>
            </a:r>
            <a:r>
              <a:rPr lang="ru-RU" sz="4400" b="1"/>
              <a:t> часов – в </a:t>
            </a:r>
            <a:r>
              <a:rPr lang="ru-RU" sz="4400" b="1">
                <a:solidFill>
                  <a:srgbClr val="FF0000"/>
                </a:solidFill>
              </a:rPr>
              <a:t>100</a:t>
            </a:r>
            <a:r>
              <a:rPr lang="ru-RU" sz="4400" b="1"/>
              <a:t> раз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052513"/>
            <a:ext cx="7631112" cy="1800225"/>
          </a:xfrm>
        </p:spPr>
        <p:txBody>
          <a:bodyPr/>
          <a:lstStyle/>
          <a:p>
            <a:pPr eaLnBrk="1" hangingPunct="1"/>
            <a:r>
              <a:rPr lang="ru-RU" altLang="ru-RU" sz="5400" smtClean="0"/>
              <a:t>Ядерное оружие </a:t>
            </a:r>
          </a:p>
        </p:txBody>
      </p:sp>
      <p:pic>
        <p:nvPicPr>
          <p:cNvPr id="6147" name="Picture 5" descr="600px-Radioac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97200"/>
            <a:ext cx="37211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50825" y="209550"/>
            <a:ext cx="8642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rgbClr val="FF0000"/>
                </a:solidFill>
              </a:rPr>
              <a:t>Этапы развития лучевой болезни:</a:t>
            </a:r>
          </a:p>
        </p:txBody>
      </p:sp>
      <p:graphicFrame>
        <p:nvGraphicFramePr>
          <p:cNvPr id="37945" name="Group 57"/>
          <p:cNvGraphicFramePr>
            <a:graphicFrameLocks noGrp="1"/>
          </p:cNvGraphicFramePr>
          <p:nvPr/>
        </p:nvGraphicFramePr>
        <p:xfrm>
          <a:off x="179388" y="908050"/>
          <a:ext cx="8713787" cy="5616575"/>
        </p:xfrm>
        <a:graphic>
          <a:graphicData uri="http://schemas.openxmlformats.org/drawingml/2006/table">
            <a:tbl>
              <a:tblPr/>
              <a:tblGrid>
                <a:gridCol w="2592387"/>
                <a:gridCol w="3216275"/>
                <a:gridCol w="2905125"/>
              </a:tblGrid>
              <a:tr h="2516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100-200 бэр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ОЛБ 1-й 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легкой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степени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Умеренная лейкемия, иногда рвота в первые сутки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Благополучное состояние, смертельные исходы отсутствуют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0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200-400 бэр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ОЛБ 2-й 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(с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редней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степени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Тошнота, рвота в первые сутки, лейкемия, подкожные кровоизлияния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20% случаев возможен смертельный исход, спустя 2-6 недель после облучения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3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50825" y="209550"/>
            <a:ext cx="8642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rgbClr val="FF0000"/>
                </a:solidFill>
              </a:rPr>
              <a:t>Этапы развития лучевой болезни:</a:t>
            </a:r>
          </a:p>
        </p:txBody>
      </p:sp>
      <p:graphicFrame>
        <p:nvGraphicFramePr>
          <p:cNvPr id="38945" name="Group 33"/>
          <p:cNvGraphicFramePr>
            <a:graphicFrameLocks noGrp="1"/>
          </p:cNvGraphicFramePr>
          <p:nvPr/>
        </p:nvGraphicFramePr>
        <p:xfrm>
          <a:off x="179388" y="908050"/>
          <a:ext cx="8713787" cy="5762669"/>
        </p:xfrm>
        <a:graphic>
          <a:graphicData uri="http://schemas.openxmlformats.org/drawingml/2006/table">
            <a:tbl>
              <a:tblPr/>
              <a:tblGrid>
                <a:gridCol w="2376487"/>
                <a:gridCol w="3432175"/>
                <a:gridCol w="2905125"/>
              </a:tblGrid>
              <a:tr h="3078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400-600 бэр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ОЛБ 3-й 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тяжелой</a:t>
                      </a:r>
                      <a:r>
                        <a:rPr kumimoji="0" lang="ru-RU" sz="3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степени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Тошнота, рвота, лейкемия, подкожные кровоизлияния (язвы)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50% случаев возможен смертельный исход, в течение месяца после облучения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более 600 бэр - 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ОЛБ 4-й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ru-RU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крайне тяжелой</a:t>
                      </a:r>
                      <a:r>
                        <a:rPr kumimoji="0" lang="ru-RU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степени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Рвота. Исчезают лейкоциты, подкожные кровоизлияния, кровяной понос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100% - смерть (от инфекционных заболеваний или кровоизлияний)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611188" y="692150"/>
            <a:ext cx="8137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539750" y="1341438"/>
            <a:ext cx="799306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5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u="sng" dirty="0">
                <a:solidFill>
                  <a:schemeClr val="accent6">
                    <a:lumMod val="50000"/>
                  </a:schemeClr>
                </a:solidFill>
              </a:rPr>
              <a:t>Электромагнитный импульс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: возникает на короткий промежуток времени и может вывести из строя всю электронику противника (бортовые компьютеры самолета         и т. д.)</a:t>
            </a:r>
          </a:p>
        </p:txBody>
      </p:sp>
      <p:pic>
        <p:nvPicPr>
          <p:cNvPr id="49156" name="Picture 8" descr="25-1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365625"/>
            <a:ext cx="21605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 descr="25-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365625"/>
            <a:ext cx="2376488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59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60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61" name="AutoShape 1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9750" y="333375"/>
            <a:ext cx="83534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Поражающие факторы ядерного оружия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13752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990000"/>
                </a:solidFill>
              </a:rPr>
              <a:t>Электромагнитный импульс (ЭМИ).</a:t>
            </a:r>
          </a:p>
          <a:p>
            <a:pPr eaLnBrk="1" hangingPunct="1">
              <a:spcBef>
                <a:spcPct val="50000"/>
              </a:spcBef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2400">
                <a:solidFill>
                  <a:srgbClr val="000099"/>
                </a:solidFill>
              </a:rPr>
              <a:t>Ядерные взрывы приводят к возникновению мощных электромагнитных полей. Эти поля ввиду их кратковременного существования принято называть электромагнитным импульсом, который наиболее полно проявляется при наземных и низких воздушных ядерных взрывах. </a:t>
            </a:r>
          </a:p>
        </p:txBody>
      </p:sp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468313" y="3357563"/>
            <a:ext cx="8280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000099"/>
                </a:solidFill>
              </a:rPr>
              <a:t>ЭМИ воздействует прежде всего на радиоэлектронную и электротехническую аппаратуру, находящуюся на военной технике и других объектах. Под действием ЭМИ в указанной аппаратуре наводятся электрические токи и напряжения, которые могут вызвать пробой изоляции, повреждение трансформаторов. сгорание разрядников, порчу полупроводниковых приборов, перегорание плавких вставок и других элементов радиотехнических устройств. Наиболее подвержены воздействию ЭМИ линии связи, сигнализации и управления. </a:t>
            </a:r>
          </a:p>
        </p:txBody>
      </p:sp>
      <p:sp>
        <p:nvSpPr>
          <p:cNvPr id="50180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0181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0182" name="AutoShape 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0183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Защита от электромагнитного импульса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/>
              <a:t>При наземном и воздушном взрывах поражающее действие электромагнитного импульса наблюдается на расстоянии нескольких километров от центра ядерного взрыва.</a:t>
            </a:r>
          </a:p>
          <a:p>
            <a:pPr marL="0" indent="0" algn="just">
              <a:buNone/>
            </a:pPr>
            <a:r>
              <a:rPr lang="ru-RU" sz="2800" b="1" dirty="0"/>
              <a:t>Наиболее эффективной защитой от электромагнитного импульса является экранирование линий энергоснабжения и управления, а также радио- и электроаппаратуры.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7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Разновидности 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ядерного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заряда: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060848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dirty="0" smtClean="0">
                <a:hlinkClick r:id="rId2" tooltip="Термоядерное оружие"/>
              </a:rPr>
              <a:t>термоядерное оружие</a:t>
            </a:r>
            <a:r>
              <a:rPr lang="ru-RU" sz="2400" dirty="0" smtClean="0"/>
              <a:t>, основное </a:t>
            </a:r>
            <a:r>
              <a:rPr lang="ru-RU" sz="2400" dirty="0" err="1" smtClean="0"/>
              <a:t>энерговыделение</a:t>
            </a:r>
            <a:r>
              <a:rPr lang="ru-RU" sz="2400" dirty="0" smtClean="0"/>
              <a:t> которого происходит при термоядерной реакции — синтезе тяжёлых элементов из более лёгких (</a:t>
            </a:r>
            <a:r>
              <a:rPr lang="ru-RU" sz="2400" b="1" dirty="0" smtClean="0"/>
              <a:t>легких ядер изотопов водорода, дейтерия и трития в более тяжелые, например, ядра изотопов гелия)</a:t>
            </a:r>
            <a:r>
              <a:rPr lang="ru-RU" sz="2400" dirty="0" smtClean="0"/>
              <a:t>, а в качестве запала для термоядерной реакции используется ядерный заряд; </a:t>
            </a:r>
          </a:p>
          <a:p>
            <a:pPr>
              <a:lnSpc>
                <a:spcPct val="90000"/>
              </a:lnSpc>
            </a:pPr>
            <a:endParaRPr lang="ru-RU" sz="2400" dirty="0" smtClean="0"/>
          </a:p>
          <a:p>
            <a:pPr>
              <a:lnSpc>
                <a:spcPct val="90000"/>
              </a:lnSpc>
            </a:pPr>
            <a:r>
              <a:rPr lang="ru-RU" sz="2400" dirty="0" smtClean="0">
                <a:hlinkClick r:id="rId3" tooltip="Нейтронное оружие"/>
              </a:rPr>
              <a:t>нейтронное оружие</a:t>
            </a:r>
            <a:r>
              <a:rPr lang="ru-RU" sz="2400" dirty="0" smtClean="0"/>
              <a:t> — ядерный заряд малой мощности, дополненный механизмом, обеспечивающим выделение большей части энергии взрыва в виде потока быстрых нейтронов; его основным поражающим фактором является нейтронное излучение и наведённая радиоактивность.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5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5"/>
          <p:cNvSpPr>
            <a:spLocks noChangeArrowheads="1" noChangeShapeType="1" noTextEdit="1"/>
          </p:cNvSpPr>
          <p:nvPr/>
        </p:nvSpPr>
        <p:spPr bwMode="auto">
          <a:xfrm>
            <a:off x="2051050" y="188913"/>
            <a:ext cx="42100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Домашнее задание:</a:t>
            </a: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395288" y="1052513"/>
            <a:ext cx="8353425" cy="6508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Заполните таблицу «</a:t>
            </a:r>
            <a:r>
              <a:rPr lang="ru-RU" b="1">
                <a:solidFill>
                  <a:srgbClr val="990000"/>
                </a:solidFill>
              </a:rPr>
              <a:t>Ядерное оружие и его характеристики»,</a:t>
            </a:r>
            <a:r>
              <a:rPr lang="ru-RU" b="1">
                <a:solidFill>
                  <a:srgbClr val="000099"/>
                </a:solidFill>
              </a:rPr>
              <a:t> основываясь на данных учебника</a:t>
            </a:r>
            <a:r>
              <a:rPr lang="en-US" b="1">
                <a:solidFill>
                  <a:srgbClr val="000099"/>
                </a:solidFill>
              </a:rPr>
              <a:t> (</a:t>
            </a:r>
            <a:r>
              <a:rPr lang="ru-RU" b="1">
                <a:solidFill>
                  <a:srgbClr val="000099"/>
                </a:solidFill>
              </a:rPr>
              <a:t>стр. 34 – 36).</a:t>
            </a: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323850" y="1916113"/>
            <a:ext cx="8496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graphicFrame>
        <p:nvGraphicFramePr>
          <p:cNvPr id="11335" name="Group 71"/>
          <p:cNvGraphicFramePr>
            <a:graphicFrameLocks noGrp="1"/>
          </p:cNvGraphicFramePr>
          <p:nvPr>
            <p:ph/>
          </p:nvPr>
        </p:nvGraphicFramePr>
        <p:xfrm>
          <a:off x="468313" y="1989138"/>
          <a:ext cx="8251825" cy="4289425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293937"/>
                <a:gridCol w="1843088"/>
              </a:tblGrid>
              <a:tr h="615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Поражающий фактор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Характеристика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Продолжительность воздействия после момента взрыва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Единицы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Ударная волна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Световое излучение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Проникающая радиация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Радиоактивное заражение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Электро-магнитный импульс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266" name="AutoShape 7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67" name="AutoShape 7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68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2269" name="AutoShape 7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2" name="Group 4"/>
          <p:cNvGraphicFramePr>
            <a:graphicFrameLocks noGrp="1"/>
          </p:cNvGraphicFramePr>
          <p:nvPr>
            <p:ph/>
          </p:nvPr>
        </p:nvGraphicFramePr>
        <p:xfrm>
          <a:off x="457200" y="274638"/>
          <a:ext cx="8229600" cy="5851527"/>
        </p:xfrm>
        <a:graphic>
          <a:graphicData uri="http://schemas.openxmlformats.org/drawingml/2006/table">
            <a:tbl>
              <a:tblPr/>
              <a:tblGrid>
                <a:gridCol w="2052638"/>
                <a:gridCol w="2051050"/>
                <a:gridCol w="2287587"/>
                <a:gridCol w="1838325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Поражающий фактор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Характеристика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Продолжительность воздействия после момента взрыва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Единицы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5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Ударная волна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Область сильно сжатого воздуха, который движется со сверхзвуковой скоростью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 зависимости от мощности взрыва. В течении первых минут после момента взрыва.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Величина избыточного давления, измеряется в паскалях (кг/см2)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Световое излучение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Поток видимых, инфракрасных и ультрафиолетовых лучей.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 зависимости от мощности взрыва, от долей секунды до 20 – 30 секунд.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Не введены.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Проникающая радиация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Поток элементарных частиц и электромагнитных лучей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10 – 15 секунд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Доза облучения, измеряется в рентгенах (р) и биоэквивалентах рентгена (бэр).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8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Радиоактивное заражение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Поток элементарных частиц и эл.маг. лучей, выделяемых продуктами ядерного распада и ионизированными веществами.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Сохраняется от нескольких месяцев до нескольких лет, десятилетий, столетий…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Доза облучения, измеряется в рентгенах (р) и биоэквивалентах рентгена (бэр).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Электро-магнитный импульс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Кратковременное мощное магнитное поле, появление электромагнитного излучения.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Несколько десятков секуннд.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Не установлены.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87" name="AutoShape 42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3288" name="AutoShape 4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3289" name="AutoShape 4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3290" name="AutoShape 4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900113" y="404813"/>
            <a:ext cx="7343775" cy="466725"/>
          </a:xfrm>
          <a:prstGeom prst="rect">
            <a:avLst/>
          </a:prstGeom>
          <a:solidFill>
            <a:srgbClr val="FBDF53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663300"/>
                </a:solidFill>
              </a:rPr>
              <a:t> Мероприятия по защите от ядерного оружия</a:t>
            </a:r>
            <a:endParaRPr lang="ru-RU" sz="2400"/>
          </a:p>
        </p:txBody>
      </p:sp>
      <p:pic>
        <p:nvPicPr>
          <p:cNvPr id="54275" name="Picture 5" descr="22-2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671888" cy="2665412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6" descr="16-1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65625"/>
            <a:ext cx="2209800" cy="187007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7" descr="16-2"/>
          <p:cNvPicPr>
            <a:picLocks noChangeAspect="1" noChangeArrowheads="1"/>
          </p:cNvPicPr>
          <p:nvPr/>
        </p:nvPicPr>
        <p:blipFill>
          <a:blip r:embed="rId4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37063"/>
            <a:ext cx="2016125" cy="180022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8" descr="19-1"/>
          <p:cNvPicPr>
            <a:picLocks noChangeAspect="1" noChangeArrowheads="1"/>
          </p:cNvPicPr>
          <p:nvPr/>
        </p:nvPicPr>
        <p:blipFill>
          <a:blip r:embed="rId5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37063"/>
            <a:ext cx="1943100" cy="180022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9" descr="19-2"/>
          <p:cNvPicPr>
            <a:picLocks noChangeAspect="1" noChangeArrowheads="1"/>
          </p:cNvPicPr>
          <p:nvPr/>
        </p:nvPicPr>
        <p:blipFill>
          <a:blip r:embed="rId6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437063"/>
            <a:ext cx="2017712" cy="170180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10" descr="21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341438"/>
            <a:ext cx="2211387" cy="266382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11" descr="{BDE467E9-1E84-4C28-B080-F122D6709142}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1"/>
          <a:stretch>
            <a:fillRect/>
          </a:stretch>
        </p:blipFill>
        <p:spPr bwMode="auto">
          <a:xfrm>
            <a:off x="4067175" y="1341438"/>
            <a:ext cx="2325688" cy="266382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2" name="AutoShape 12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3" name="AutoShape 1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4" name="AutoShape 1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5" name="AutoShape 1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j0343747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652963"/>
            <a:ext cx="128587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Document"/>
          <p:cNvSpPr>
            <a:spLocks noEditPoints="1" noChangeArrowheads="1"/>
          </p:cNvSpPr>
          <p:nvPr/>
        </p:nvSpPr>
        <p:spPr bwMode="auto">
          <a:xfrm>
            <a:off x="1908175" y="908050"/>
            <a:ext cx="6697663" cy="3600450"/>
          </a:xfrm>
          <a:custGeom>
            <a:avLst/>
            <a:gdLst>
              <a:gd name="T0" fmla="*/ 1034261182 w 21600"/>
              <a:gd name="T1" fmla="*/ 601039121 h 21600"/>
              <a:gd name="T2" fmla="*/ 8172699 w 21600"/>
              <a:gd name="T3" fmla="*/ 301436508 h 21600"/>
              <a:gd name="T4" fmla="*/ 1034261182 w 21600"/>
              <a:gd name="T5" fmla="*/ 2250615 h 21600"/>
              <a:gd name="T6" fmla="*/ 2086982799 w 21600"/>
              <a:gd name="T7" fmla="*/ 295962824 h 21600"/>
              <a:gd name="T8" fmla="*/ 1034261182 w 21600"/>
              <a:gd name="T9" fmla="*/ 601039121 h 21600"/>
              <a:gd name="T10" fmla="*/ 0 w 21600"/>
              <a:gd name="T11" fmla="*/ 0 h 21600"/>
              <a:gd name="T12" fmla="*/ 2076791188 w 21600"/>
              <a:gd name="T13" fmla="*/ 0 h 21600"/>
              <a:gd name="T14" fmla="*/ 2076791188 w 21600"/>
              <a:gd name="T15" fmla="*/ 6001500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342900" indent="-342900" algn="ctr"/>
            <a:r>
              <a:rPr lang="ru-RU" sz="2800" b="1">
                <a:solidFill>
                  <a:srgbClr val="993300"/>
                </a:solidFill>
              </a:rPr>
              <a:t>Вопросы для закрепления:</a:t>
            </a:r>
          </a:p>
          <a:p>
            <a:pPr marL="342900" indent="-342900">
              <a:buFontTx/>
              <a:buAutoNum type="arabicPeriod"/>
            </a:pPr>
            <a:r>
              <a:rPr lang="ru-RU" sz="2400" b="1">
                <a:solidFill>
                  <a:srgbClr val="003399"/>
                </a:solidFill>
              </a:rPr>
              <a:t>Что понимают под термином «ОМП»?</a:t>
            </a:r>
          </a:p>
          <a:p>
            <a:pPr marL="342900" indent="-342900">
              <a:buFontTx/>
              <a:buAutoNum type="arabicPeriod"/>
            </a:pPr>
            <a:r>
              <a:rPr lang="ru-RU" sz="2400" b="1">
                <a:solidFill>
                  <a:srgbClr val="003399"/>
                </a:solidFill>
              </a:rPr>
              <a:t>Когда впервые появилось ядерное оружие и когда было применено?</a:t>
            </a:r>
          </a:p>
          <a:p>
            <a:pPr marL="342900" indent="-342900">
              <a:buFontTx/>
              <a:buAutoNum type="arabicPeriod"/>
            </a:pPr>
            <a:r>
              <a:rPr lang="ru-RU" sz="2400" b="1">
                <a:solidFill>
                  <a:srgbClr val="003399"/>
                </a:solidFill>
              </a:rPr>
              <a:t>Какие страны сегодня официально обладают ядерным оружием?</a:t>
            </a:r>
          </a:p>
        </p:txBody>
      </p:sp>
      <p:sp>
        <p:nvSpPr>
          <p:cNvPr id="55300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302" name="AutoShape 1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303" name="AutoShape 1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История создания ядерного оружия.</a:t>
            </a:r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 smtClean="0"/>
              <a:t>В самом конце 19 века Антуан Анри Беккерель открыл явление радиоактивности.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1911-1913.Открытие атомного ядра Резерфордом и Э. Резерфорд.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С начала 1939 года новое явление изучают сразу в Англии, Франции, США и СССР.</a:t>
            </a:r>
          </a:p>
          <a:p>
            <a:pPr>
              <a:lnSpc>
                <a:spcPct val="90000"/>
              </a:lnSpc>
            </a:pPr>
            <a:endParaRPr lang="ru-RU" sz="2000" dirty="0" smtClean="0"/>
          </a:p>
          <a:p>
            <a:pPr>
              <a:lnSpc>
                <a:spcPct val="90000"/>
              </a:lnSpc>
            </a:pPr>
            <a:endParaRPr lang="ru-RU" sz="2000" dirty="0" smtClean="0"/>
          </a:p>
          <a:p>
            <a:pPr>
              <a:lnSpc>
                <a:spcPct val="90000"/>
              </a:lnSpc>
            </a:pPr>
            <a:endParaRPr lang="ru-RU" sz="2000" dirty="0" smtClean="0"/>
          </a:p>
        </p:txBody>
      </p:sp>
      <p:sp>
        <p:nvSpPr>
          <p:cNvPr id="7172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5661025"/>
            <a:ext cx="3810000" cy="434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smtClean="0"/>
              <a:t>Э.Резерфорд</a:t>
            </a:r>
          </a:p>
        </p:txBody>
      </p:sp>
      <p:pic>
        <p:nvPicPr>
          <p:cNvPr id="717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43163"/>
            <a:ext cx="3095625" cy="321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4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0" y="115888"/>
            <a:ext cx="7561263" cy="18002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76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Химическое  оружие</a:t>
            </a:r>
          </a:p>
        </p:txBody>
      </p:sp>
      <p:pic>
        <p:nvPicPr>
          <p:cNvPr id="56323" name="Picture 5" descr="02-2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341438"/>
            <a:ext cx="4191000" cy="1543050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WordArt 8"/>
          <p:cNvSpPr>
            <a:spLocks noChangeArrowheads="1" noChangeShapeType="1" noTextEdit="1"/>
          </p:cNvSpPr>
          <p:nvPr/>
        </p:nvSpPr>
        <p:spPr bwMode="auto">
          <a:xfrm>
            <a:off x="2484438" y="3213100"/>
            <a:ext cx="42767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изучаемые вопросы:</a:t>
            </a:r>
          </a:p>
        </p:txBody>
      </p:sp>
      <p:sp>
        <p:nvSpPr>
          <p:cNvPr id="56325" name="Rectangle 9"/>
          <p:cNvSpPr>
            <a:spLocks noGrp="1" noChangeArrowheads="1"/>
          </p:cNvSpPr>
          <p:nvPr>
            <p:ph idx="1"/>
          </p:nvPr>
        </p:nvSpPr>
        <p:spPr>
          <a:xfrm>
            <a:off x="1403350" y="4221163"/>
            <a:ext cx="7559675" cy="2465387"/>
          </a:xfrm>
          <a:solidFill>
            <a:srgbClr val="CCECFF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/>
            <a:r>
              <a:rPr lang="ru-RU" sz="2800" b="1" smtClean="0">
                <a:solidFill>
                  <a:srgbClr val="000099"/>
                </a:solidFill>
              </a:rPr>
              <a:t>История создания химического оружия (ХО).</a:t>
            </a:r>
          </a:p>
          <a:p>
            <a:pPr marL="609600" indent="-609600" eaLnBrk="1" hangingPunct="1"/>
            <a:r>
              <a:rPr lang="ru-RU" sz="2800" b="1" smtClean="0">
                <a:solidFill>
                  <a:srgbClr val="000099"/>
                </a:solidFill>
              </a:rPr>
              <a:t>Характеристика отравляющих веществ.</a:t>
            </a:r>
          </a:p>
          <a:p>
            <a:pPr marL="609600" indent="-609600" eaLnBrk="1" hangingPunct="1"/>
            <a:r>
              <a:rPr lang="ru-RU" sz="2800" b="1" smtClean="0">
                <a:solidFill>
                  <a:srgbClr val="000099"/>
                </a:solidFill>
              </a:rPr>
              <a:t>Мероприятия по защите от ХО.</a:t>
            </a:r>
          </a:p>
          <a:p>
            <a:pPr marL="609600" indent="-609600" eaLnBrk="1" hangingPunct="1">
              <a:buFontTx/>
              <a:buNone/>
            </a:pPr>
            <a:endParaRPr lang="ru-RU" sz="2800" b="1" smtClean="0">
              <a:solidFill>
                <a:srgbClr val="000099"/>
              </a:solidFill>
            </a:endParaRPr>
          </a:p>
        </p:txBody>
      </p:sp>
      <p:pic>
        <p:nvPicPr>
          <p:cNvPr id="56326" name="Picture 10" descr="06_01_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11191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AutoShape 11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8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9" name="AutoShape 1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30" name="AutoShape 14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250031" y="692696"/>
            <a:ext cx="871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Calibri" pitchFamily="34" charset="0"/>
              </a:rPr>
              <a:t> В 18-19 веках применение ядов становится частью военной стратегии. Во время Крымской войны при осаде Севастополя  1854 – 1855 </a:t>
            </a:r>
            <a:r>
              <a:rPr lang="ru-RU" dirty="0" err="1">
                <a:latin typeface="Calibri" pitchFamily="34" charset="0"/>
              </a:rPr>
              <a:t>г.г</a:t>
            </a:r>
            <a:r>
              <a:rPr lang="ru-RU" dirty="0">
                <a:latin typeface="Calibri" pitchFamily="34" charset="0"/>
              </a:rPr>
              <a:t>. английская армия использует сернистый газ для выкуривания русских гарнизонов  из инженерных сооружений.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00808"/>
            <a:ext cx="8643938" cy="49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50" y="188640"/>
            <a:ext cx="8462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b="1" dirty="0">
                <a:solidFill>
                  <a:srgbClr val="FF0000"/>
                </a:solidFill>
              </a:rPr>
              <a:t>История применения химического </a:t>
            </a:r>
            <a:r>
              <a:rPr lang="ru-RU" b="1" dirty="0" smtClean="0">
                <a:solidFill>
                  <a:srgbClr val="FF0000"/>
                </a:solidFill>
              </a:rPr>
              <a:t>оружия.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8587" y="476672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Первое боевое применение ОВ</a:t>
            </a:r>
            <a:r>
              <a:rPr lang="ru-RU" b="1" dirty="0"/>
              <a:t> состоялось в ходе </a:t>
            </a:r>
            <a:r>
              <a:rPr lang="ru-RU" b="1" dirty="0">
                <a:hlinkClick r:id="rId2" tooltip="Первая мировая война"/>
              </a:rPr>
              <a:t>Первой мировой войны</a:t>
            </a:r>
            <a:r>
              <a:rPr lang="ru-RU" b="1" dirty="0"/>
              <a:t>. Первыми их в августе 1914 года применили французы: это были 26-мм гранаты, наполненные слезоточивым газом (</a:t>
            </a:r>
            <a:r>
              <a:rPr lang="ru-RU" b="1" dirty="0" err="1"/>
              <a:t>этилбромацетат</a:t>
            </a:r>
            <a:r>
              <a:rPr lang="ru-RU" b="1" dirty="0"/>
              <a:t>). Но запасы </a:t>
            </a:r>
            <a:r>
              <a:rPr lang="ru-RU" b="1" dirty="0" err="1"/>
              <a:t>этилбромацетата</a:t>
            </a:r>
            <a:r>
              <a:rPr lang="ru-RU" b="1" dirty="0"/>
              <a:t> у союзников быстро подошли к концу, и французская администрация заменила его другим агентом — </a:t>
            </a:r>
            <a:r>
              <a:rPr lang="ru-RU" b="1" dirty="0">
                <a:hlinkClick r:id="rId3" tooltip="Хлорацетон"/>
              </a:rPr>
              <a:t>хлорацетоном</a:t>
            </a:r>
            <a:r>
              <a:rPr lang="ru-RU" b="1" dirty="0"/>
              <a:t>.</a:t>
            </a:r>
          </a:p>
        </p:txBody>
      </p:sp>
      <p:pic>
        <p:nvPicPr>
          <p:cNvPr id="49154" name="Picture 2" descr="http://1.bp.blogspot.com/-4yDGnPT0vKA/TWgzhMWq8hI/AAAAAAAAFr0/_UWRMEnQba4/s1600/WW1-mustard-gas-att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30998"/>
            <a:ext cx="5616624" cy="43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1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467545" y="188913"/>
            <a:ext cx="8352606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dirty="0" smtClean="0">
                <a:solidFill>
                  <a:srgbClr val="663300"/>
                </a:solidFill>
              </a:rPr>
              <a:t>История </a:t>
            </a:r>
            <a:r>
              <a:rPr lang="ru-RU" sz="2400" b="1" dirty="0">
                <a:solidFill>
                  <a:srgbClr val="663300"/>
                </a:solidFill>
              </a:rPr>
              <a:t>применения химического оружия (ХО). 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idx="1"/>
          </p:nvPr>
        </p:nvSpPr>
        <p:spPr>
          <a:xfrm>
            <a:off x="554038" y="1052736"/>
            <a:ext cx="8229600" cy="5328592"/>
          </a:xfrm>
          <a:solidFill>
            <a:srgbClr val="CCECFF"/>
          </a:solidFill>
          <a:ln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990000"/>
                </a:solidFill>
              </a:rPr>
              <a:t>22 апреля 1915г</a:t>
            </a:r>
            <a:r>
              <a:rPr lang="ru-RU" sz="2400" b="1" dirty="0" smtClean="0">
                <a:solidFill>
                  <a:srgbClr val="000099"/>
                </a:solidFill>
              </a:rPr>
              <a:t>. (Первая мировая война) в боях у Ипра германские войска применили химическое оружие (хлор). В 30-е годы </a:t>
            </a:r>
            <a:r>
              <a:rPr lang="en-US" sz="2400" b="1" dirty="0" smtClean="0">
                <a:solidFill>
                  <a:srgbClr val="000099"/>
                </a:solidFill>
              </a:rPr>
              <a:t>XX</a:t>
            </a:r>
            <a:r>
              <a:rPr lang="ru-RU" sz="2400" b="1" dirty="0" smtClean="0">
                <a:solidFill>
                  <a:srgbClr val="000099"/>
                </a:solidFill>
              </a:rPr>
              <a:t> века фашистская Италия применила ХО во время колониальной войны против </a:t>
            </a:r>
            <a:r>
              <a:rPr lang="ru-RU" sz="2400" b="1" dirty="0" smtClean="0">
                <a:solidFill>
                  <a:srgbClr val="990000"/>
                </a:solidFill>
              </a:rPr>
              <a:t>Эфиопии (1936г</a:t>
            </a:r>
            <a:r>
              <a:rPr lang="ru-RU" sz="2400" b="1" dirty="0" smtClean="0">
                <a:solidFill>
                  <a:srgbClr val="000099"/>
                </a:solidFill>
              </a:rPr>
              <a:t>.)</a:t>
            </a:r>
          </a:p>
          <a:p>
            <a:pPr eaLnBrk="1" hangingPunct="1"/>
            <a:r>
              <a:rPr lang="ru-RU" sz="2400" b="1" dirty="0" smtClean="0">
                <a:solidFill>
                  <a:srgbClr val="000099"/>
                </a:solidFill>
              </a:rPr>
              <a:t>В годы Второй мировой войны немецко-фашистские части применили ХО против партизан на советско-германском фронте (</a:t>
            </a:r>
            <a:r>
              <a:rPr lang="ru-RU" sz="2400" b="1" dirty="0" smtClean="0">
                <a:solidFill>
                  <a:srgbClr val="990000"/>
                </a:solidFill>
              </a:rPr>
              <a:t>Керченские каменоломни).</a:t>
            </a:r>
          </a:p>
          <a:p>
            <a:pPr eaLnBrk="1" hangingPunct="1"/>
            <a:r>
              <a:rPr lang="ru-RU" sz="2400" b="1" dirty="0" smtClean="0">
                <a:solidFill>
                  <a:srgbClr val="000099"/>
                </a:solidFill>
              </a:rPr>
              <a:t>После войны полиции некоторых стран стали широко применять ОВ раздражающего действия (слезоточивый газ) при разгоне массовых демонстраций, прекращения беспорядков и в антитеррористических операциях.</a:t>
            </a:r>
          </a:p>
        </p:txBody>
      </p:sp>
      <p:sp>
        <p:nvSpPr>
          <p:cNvPr id="5939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7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8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9" name="AutoShape 9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9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0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5888"/>
            <a:ext cx="72009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6" descr="04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57563"/>
            <a:ext cx="6985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611188" y="2636838"/>
            <a:ext cx="7777162" cy="650875"/>
          </a:xfrm>
          <a:prstGeom prst="rect">
            <a:avLst/>
          </a:prstGeom>
          <a:solidFill>
            <a:srgbClr val="CCECFF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663300"/>
                </a:solidFill>
              </a:rPr>
              <a:t>Химическое оружие- это прежде всего газообразные вещества, которые воздействуют через органы дыхания.</a:t>
            </a:r>
          </a:p>
        </p:txBody>
      </p:sp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323850" y="6092825"/>
            <a:ext cx="7632700" cy="376238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663300"/>
                </a:solidFill>
              </a:rPr>
              <a:t>Химическое оружие – самый ранний (исторически) вид ОМП.</a:t>
            </a:r>
          </a:p>
        </p:txBody>
      </p:sp>
      <p:sp>
        <p:nvSpPr>
          <p:cNvPr id="60422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0423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0424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0425" name="AutoShape 1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03-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85225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3529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250825" y="549275"/>
            <a:ext cx="417671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chemeClr val="bg1"/>
                </a:solidFill>
              </a:rPr>
              <a:t>Химическое оружие было запрещено в 1925г. Женевской конвенцией как бесчеловечное и антигуманное. Однако, многие страны продолжали производить ХО и готовить его к применению.</a:t>
            </a:r>
          </a:p>
        </p:txBody>
      </p:sp>
      <p:sp>
        <p:nvSpPr>
          <p:cNvPr id="57349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7350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7351" name="AutoShape 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7352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1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42350" cy="2159000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</a:pPr>
            <a:r>
              <a:rPr lang="ru-RU" sz="2800" b="1" u="sng" dirty="0" smtClean="0">
                <a:solidFill>
                  <a:srgbClr val="990000"/>
                </a:solidFill>
              </a:rPr>
              <a:t/>
            </a:r>
            <a:br>
              <a:rPr lang="ru-RU" sz="2800" b="1" u="sng" dirty="0" smtClean="0">
                <a:solidFill>
                  <a:srgbClr val="990000"/>
                </a:solidFill>
              </a:rPr>
            </a:br>
            <a:r>
              <a:rPr lang="ru-RU" sz="2800" b="1" u="sng" dirty="0">
                <a:solidFill>
                  <a:srgbClr val="990000"/>
                </a:solidFill>
              </a:rPr>
              <a:t/>
            </a:r>
            <a:br>
              <a:rPr lang="ru-RU" sz="2800" b="1" u="sng" dirty="0">
                <a:solidFill>
                  <a:srgbClr val="990000"/>
                </a:solidFill>
              </a:rPr>
            </a:br>
            <a:r>
              <a:rPr lang="ru-RU" sz="2800" b="1" u="sng" dirty="0" smtClean="0">
                <a:solidFill>
                  <a:srgbClr val="990000"/>
                </a:solidFill>
              </a:rPr>
              <a:t/>
            </a:r>
            <a:br>
              <a:rPr lang="ru-RU" sz="2800" b="1" u="sng" dirty="0" smtClean="0">
                <a:solidFill>
                  <a:srgbClr val="990000"/>
                </a:solidFill>
              </a:rPr>
            </a:br>
            <a:r>
              <a:rPr lang="ru-RU" sz="2800" b="1" u="sng" dirty="0">
                <a:solidFill>
                  <a:srgbClr val="990000"/>
                </a:solidFill>
              </a:rPr>
              <a:t/>
            </a:r>
            <a:br>
              <a:rPr lang="ru-RU" sz="2800" b="1" u="sng" dirty="0">
                <a:solidFill>
                  <a:srgbClr val="990000"/>
                </a:solidFill>
              </a:rPr>
            </a:br>
            <a:r>
              <a:rPr lang="ru-RU" sz="2800" b="1" u="sng" dirty="0" smtClean="0">
                <a:solidFill>
                  <a:srgbClr val="990000"/>
                </a:solidFill>
              </a:rPr>
              <a:t/>
            </a:r>
            <a:br>
              <a:rPr lang="ru-RU" sz="2800" b="1" u="sng" dirty="0" smtClean="0">
                <a:solidFill>
                  <a:srgbClr val="990000"/>
                </a:solidFill>
              </a:rPr>
            </a:br>
            <a:r>
              <a:rPr lang="ru-RU" sz="2800" b="1" u="sng" dirty="0" smtClean="0">
                <a:solidFill>
                  <a:srgbClr val="990000"/>
                </a:solidFill>
              </a:rPr>
              <a:t/>
            </a:r>
            <a:br>
              <a:rPr lang="ru-RU" sz="2800" b="1" u="sng" dirty="0" smtClean="0">
                <a:solidFill>
                  <a:srgbClr val="990000"/>
                </a:solidFill>
              </a:rPr>
            </a:br>
            <a:r>
              <a:rPr lang="ru-RU" sz="2800" b="1" u="sng" dirty="0">
                <a:solidFill>
                  <a:srgbClr val="990000"/>
                </a:solidFill>
              </a:rPr>
              <a:t/>
            </a:r>
            <a:br>
              <a:rPr lang="ru-RU" sz="2800" b="1" u="sng" dirty="0">
                <a:solidFill>
                  <a:srgbClr val="990000"/>
                </a:solidFill>
              </a:rPr>
            </a:br>
            <a:r>
              <a:rPr lang="ru-RU" sz="3600" b="1" u="sng" dirty="0" smtClean="0">
                <a:solidFill>
                  <a:srgbClr val="990000"/>
                </a:solidFill>
              </a:rPr>
              <a:t>Химическое </a:t>
            </a:r>
            <a:r>
              <a:rPr lang="ru-RU" sz="3600" b="1" u="sng" dirty="0">
                <a:solidFill>
                  <a:srgbClr val="990000"/>
                </a:solidFill>
              </a:rPr>
              <a:t>оружие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>
                <a:solidFill>
                  <a:srgbClr val="FFFF00"/>
                </a:solidFill>
              </a:rPr>
              <a:t>– это ОМП, действие которого основано на токсических свойствах некоторых химических веществ.                    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  </a:t>
            </a:r>
            <a:r>
              <a:rPr lang="ru-RU" sz="3600" b="1" u="sng" dirty="0">
                <a:solidFill>
                  <a:srgbClr val="990000"/>
                </a:solidFill>
              </a:rPr>
              <a:t>К нему относятся:</a:t>
            </a:r>
            <a:br>
              <a:rPr lang="ru-RU" sz="3600" b="1" u="sng" dirty="0">
                <a:solidFill>
                  <a:srgbClr val="990000"/>
                </a:solidFill>
              </a:rPr>
            </a:br>
            <a:r>
              <a:rPr lang="ru-RU" sz="3600" b="1" dirty="0">
                <a:solidFill>
                  <a:srgbClr val="000099"/>
                </a:solidFill>
              </a:rPr>
              <a:t>  </a:t>
            </a:r>
            <a:r>
              <a:rPr lang="ru-RU" sz="3600" b="1" dirty="0">
                <a:solidFill>
                  <a:srgbClr val="FFFF00"/>
                </a:solidFill>
              </a:rPr>
              <a:t>боевые отравляющие вещества (ОВ),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FFFF00"/>
                </a:solidFill>
              </a:rPr>
              <a:t>  средства их применения (доставки) (СД),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FFFF00"/>
                </a:solidFill>
              </a:rPr>
              <a:t>  средства (органы) управления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    </a:t>
            </a:r>
            <a:r>
              <a:rPr lang="ru-RU" sz="3600" b="1" dirty="0" smtClean="0">
                <a:solidFill>
                  <a:srgbClr val="000099"/>
                </a:solidFill>
              </a:rPr>
              <a:t>ХО = ОВ +</a:t>
            </a:r>
            <a:r>
              <a:rPr lang="ru-RU" sz="3600" b="1" dirty="0">
                <a:solidFill>
                  <a:srgbClr val="000099"/>
                </a:solidFill>
              </a:rPr>
              <a:t>СД + СУ</a:t>
            </a:r>
          </a:p>
        </p:txBody>
      </p:sp>
    </p:spTree>
    <p:extLst>
      <p:ext uri="{BB962C8B-B14F-4D97-AF65-F5344CB8AC3E}">
        <p14:creationId xmlns:p14="http://schemas.microsoft.com/office/powerpoint/2010/main" val="189805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3" r="52597"/>
          <a:stretch>
            <a:fillRect/>
          </a:stretch>
        </p:blipFill>
        <p:spPr bwMode="auto">
          <a:xfrm>
            <a:off x="357188" y="1643063"/>
            <a:ext cx="4929187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71120" b="-8357"/>
          <a:stretch>
            <a:fillRect/>
          </a:stretch>
        </p:blipFill>
        <p:spPr bwMode="auto">
          <a:xfrm>
            <a:off x="6215062" y="1099405"/>
            <a:ext cx="18573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 r="54735" b="24916"/>
          <a:stretch>
            <a:fillRect/>
          </a:stretch>
        </p:blipFill>
        <p:spPr bwMode="auto">
          <a:xfrm>
            <a:off x="5485166" y="4017888"/>
            <a:ext cx="30718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6211019" y="5792481"/>
            <a:ext cx="12858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dirty="0">
                <a:solidFill>
                  <a:srgbClr val="000000"/>
                </a:solidFill>
                <a:ea typeface="DejaVu Sans" charset="0"/>
                <a:cs typeface="DejaVu Sans" charset="0"/>
              </a:rPr>
              <a:t>500-ФН</a:t>
            </a:r>
          </a:p>
          <a:p>
            <a:pPr eaLnBrk="1" hangingPunct="1">
              <a:buClrTx/>
              <a:buFontTx/>
              <a:buNone/>
            </a:pPr>
            <a:r>
              <a:rPr lang="ru-RU" dirty="0">
                <a:solidFill>
                  <a:srgbClr val="000000"/>
                </a:solidFill>
                <a:ea typeface="DejaVu Sans" charset="0"/>
                <a:cs typeface="DejaVu Sans" charset="0"/>
              </a:rPr>
              <a:t>БОМБА</a:t>
            </a:r>
          </a:p>
        </p:txBody>
      </p:sp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0" t="84467" r="38266"/>
          <a:stretch>
            <a:fillRect/>
          </a:stretch>
        </p:blipFill>
        <p:spPr bwMode="auto">
          <a:xfrm>
            <a:off x="3214688" y="3214688"/>
            <a:ext cx="71437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4000500" y="3429000"/>
            <a:ext cx="7858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1400" b="1">
                <a:solidFill>
                  <a:srgbClr val="000000"/>
                </a:solidFill>
                <a:ea typeface="DejaVu Sans" charset="0"/>
                <a:cs typeface="DejaVu Sans" charset="0"/>
              </a:rPr>
              <a:t>Мина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02211" y="188640"/>
            <a:ext cx="5455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Средства применения ОВ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60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4"/>
          <p:cNvSpPr>
            <a:spLocks noChangeArrowheads="1" noChangeShapeType="1" noTextEdit="1"/>
          </p:cNvSpPr>
          <p:nvPr/>
        </p:nvSpPr>
        <p:spPr bwMode="auto">
          <a:xfrm>
            <a:off x="1835150" y="188913"/>
            <a:ext cx="5256213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Средства доставки ХО</a:t>
            </a:r>
          </a:p>
        </p:txBody>
      </p:sp>
      <p:pic>
        <p:nvPicPr>
          <p:cNvPr id="64515" name="Picture 5" descr="09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19192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 descr="09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268413"/>
            <a:ext cx="316706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7" descr="02-2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221163"/>
            <a:ext cx="6408738" cy="204152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8" descr="02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68413"/>
            <a:ext cx="2286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4520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4521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4522" name="AutoShape 1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4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457200" y="1646238"/>
            <a:ext cx="45434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290513" indent="-2905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3200" b="1" dirty="0">
                <a:solidFill>
                  <a:schemeClr val="tx1"/>
                </a:solidFill>
                <a:latin typeface="Cambria" pitchFamily="16" charset="0"/>
              </a:rPr>
              <a:t>в парообразном</a:t>
            </a:r>
          </a:p>
          <a:p>
            <a:pPr eaLnBrk="1" hangingPunct="1">
              <a:buClrTx/>
              <a:buSzPct val="70000"/>
              <a:buFontTx/>
              <a:buNone/>
            </a:pPr>
            <a:r>
              <a:rPr lang="ru-RU" sz="3200" b="1" dirty="0">
                <a:solidFill>
                  <a:schemeClr val="tx1"/>
                </a:solidFill>
                <a:latin typeface="Cambria" pitchFamily="16" charset="0"/>
              </a:rPr>
              <a:t> (газообразном);</a:t>
            </a:r>
          </a:p>
          <a:p>
            <a:pPr eaLnBrk="1" hangingPunct="1">
              <a:buClrTx/>
              <a:buSzPct val="70000"/>
              <a:buFontTx/>
              <a:buNone/>
            </a:pPr>
            <a:endParaRPr lang="ru-RU" sz="3200" b="1" dirty="0">
              <a:solidFill>
                <a:schemeClr val="tx1"/>
              </a:solidFill>
              <a:latin typeface="Cambria" pitchFamily="16" charset="0"/>
            </a:endParaRPr>
          </a:p>
          <a:p>
            <a:pPr eaLnBrk="1" hangingPunct="1"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3200" b="1" dirty="0">
                <a:solidFill>
                  <a:schemeClr val="tx1"/>
                </a:solidFill>
                <a:latin typeface="Cambria" pitchFamily="16" charset="0"/>
              </a:rPr>
              <a:t>аэрозольном</a:t>
            </a:r>
          </a:p>
          <a:p>
            <a:pPr eaLnBrk="1" hangingPunct="1">
              <a:buClrTx/>
              <a:buSzPct val="70000"/>
              <a:buFontTx/>
              <a:buNone/>
            </a:pPr>
            <a:r>
              <a:rPr lang="ru-RU" sz="3200" b="1" dirty="0">
                <a:solidFill>
                  <a:schemeClr val="tx1"/>
                </a:solidFill>
                <a:latin typeface="Cambria" pitchFamily="16" charset="0"/>
              </a:rPr>
              <a:t> (дым, туман, морось); </a:t>
            </a:r>
          </a:p>
          <a:p>
            <a:pPr eaLnBrk="1" hangingPunct="1">
              <a:buClrTx/>
              <a:buSzPct val="70000"/>
              <a:buFontTx/>
              <a:buNone/>
            </a:pPr>
            <a:endParaRPr lang="ru-RU" sz="3200" b="1" dirty="0">
              <a:solidFill>
                <a:schemeClr val="tx1"/>
              </a:solidFill>
              <a:latin typeface="Cambria" pitchFamily="16" charset="0"/>
            </a:endParaRPr>
          </a:p>
          <a:p>
            <a:pPr eaLnBrk="1" hangingPunct="1"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3200" b="1" dirty="0">
                <a:solidFill>
                  <a:schemeClr val="tx1"/>
                </a:solidFill>
                <a:latin typeface="Cambria" pitchFamily="16" charset="0"/>
              </a:rPr>
              <a:t>капельно-жидком       </a:t>
            </a:r>
          </a:p>
          <a:p>
            <a:pPr eaLnBrk="1" hangingPunct="1">
              <a:buClrTx/>
              <a:buSzPct val="70000"/>
              <a:buFontTx/>
              <a:buNone/>
            </a:pPr>
            <a:r>
              <a:rPr lang="ru-RU" sz="3200" b="1" dirty="0">
                <a:solidFill>
                  <a:schemeClr val="tx1"/>
                </a:solidFill>
                <a:latin typeface="Cambria" pitchFamily="16" charset="0"/>
              </a:rPr>
              <a:t> состоянии.</a:t>
            </a:r>
          </a:p>
          <a:p>
            <a:pPr eaLnBrk="1" hangingPunct="1">
              <a:buClrTx/>
              <a:buSzPct val="70000"/>
              <a:buFontTx/>
              <a:buNone/>
            </a:pPr>
            <a:endParaRPr lang="ru-RU" sz="3200" b="1" dirty="0">
              <a:solidFill>
                <a:schemeClr val="tx1"/>
              </a:solidFill>
              <a:latin typeface="Cambria" pitchFamily="16" charset="0"/>
            </a:endParaRP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214938"/>
            <a:ext cx="20669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928938"/>
            <a:ext cx="3584575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71625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7206" y="620688"/>
            <a:ext cx="4772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ОВ может применятся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764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maly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68413"/>
            <a:ext cx="33528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 descr="tolsty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5988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50825" y="3429000"/>
            <a:ext cx="4176713" cy="6508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(Атомная бомба "Малыш", Хиросима) 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4716463" y="3429000"/>
            <a:ext cx="4176712" cy="6508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(Атомная бомба "Толстяк", Нагасаки)</a:t>
            </a:r>
            <a:r>
              <a:rPr lang="ru-RU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250825" y="4508500"/>
            <a:ext cx="8569325" cy="2024063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Деление ядра урана было впервые произведено немецкими учеными в 1939г. Однако, в силу ряда причин, им пришлось покинуть Германию. Во время Второй мировой войны они уже работали в США. И уже в 1945г. Штаты обладали первой в истории атомной бомбой. Впервые же ядерное оружие было применено в августе 1945г. над японскими городами Хиросима и Нагасаки. Мир увидел чудовищную разрушительную силу нового оружия.</a:t>
            </a:r>
          </a:p>
        </p:txBody>
      </p:sp>
      <p:sp>
        <p:nvSpPr>
          <p:cNvPr id="8199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AutoShape 1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088" y="188913"/>
            <a:ext cx="72739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25000"/>
                  </a:schemeClr>
                </a:solidFill>
              </a:rPr>
              <a:t>История создания ядерного оружия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428625" y="214313"/>
            <a:ext cx="8275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dirty="0"/>
              <a:t>Пути воздействия на организм:</a:t>
            </a:r>
          </a:p>
        </p:txBody>
      </p:sp>
      <p:sp>
        <p:nvSpPr>
          <p:cNvPr id="35843" name="Прямоугольник 2"/>
          <p:cNvSpPr>
            <a:spLocks noChangeArrowheads="1"/>
          </p:cNvSpPr>
          <p:nvPr/>
        </p:nvSpPr>
        <p:spPr bwMode="auto">
          <a:xfrm>
            <a:off x="571500" y="857250"/>
            <a:ext cx="785812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200"/>
              <a:t>через органы дыхания – ингаляционного действия;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200"/>
              <a:t>органы зрения;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200"/>
              <a:t>через  рот – перорального действия;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200"/>
              <a:t>через кожу – кожно-резорбтивного действия.</a:t>
            </a:r>
          </a:p>
        </p:txBody>
      </p:sp>
      <p:pic>
        <p:nvPicPr>
          <p:cNvPr id="35844" name="Picture 2" descr="http://kurs-obj.narod.ru/olderfiles/1/puti_proniknoveniya_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643188"/>
            <a:ext cx="5500687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1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pic>
        <p:nvPicPr>
          <p:cNvPr id="16388" name="Рисунок 4" descr="Изображение 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45012"/>
            <a:ext cx="292735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. 2"/>
          <p:cNvSpPr>
            <a:spLocks noChangeArrowheads="1"/>
          </p:cNvSpPr>
          <p:nvPr/>
        </p:nvSpPr>
        <p:spPr bwMode="auto">
          <a:xfrm>
            <a:off x="606461" y="92167"/>
            <a:ext cx="7775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 Признаки применения ОВ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772" y="719697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1. На </a:t>
            </a:r>
            <a:r>
              <a:rPr lang="ru-RU" sz="2800" b="1" dirty="0"/>
              <a:t>месте разрыва боеприпасов появляются облака или туман.</a:t>
            </a:r>
          </a:p>
          <a:p>
            <a:r>
              <a:rPr lang="ru-RU" sz="2800" b="1" dirty="0" smtClean="0"/>
              <a:t>2. Появляется </a:t>
            </a:r>
            <a:r>
              <a:rPr lang="ru-RU" sz="2800" b="1" dirty="0"/>
              <a:t>посторонний запах, не характерный для этой местности.</a:t>
            </a:r>
          </a:p>
          <a:p>
            <a:r>
              <a:rPr lang="ru-RU" sz="2800" b="1" dirty="0" smtClean="0"/>
              <a:t>3. Раздражение </a:t>
            </a:r>
            <a:r>
              <a:rPr lang="ru-RU" sz="2800" b="1" dirty="0"/>
              <a:t>органов дыхания.</a:t>
            </a:r>
          </a:p>
          <a:p>
            <a:r>
              <a:rPr lang="ru-RU" sz="2800" b="1" dirty="0" smtClean="0"/>
              <a:t>4. Резкое </a:t>
            </a:r>
            <a:r>
              <a:rPr lang="ru-RU" sz="2800" b="1" dirty="0"/>
              <a:t>снижение зрения или вовсе его потеря.</a:t>
            </a:r>
          </a:p>
          <a:p>
            <a:r>
              <a:rPr lang="ru-RU" sz="2800" b="1" dirty="0" smtClean="0"/>
              <a:t>5. Растения </a:t>
            </a:r>
            <a:r>
              <a:rPr lang="ru-RU" sz="2800" b="1" dirty="0"/>
              <a:t>вянут или </a:t>
            </a:r>
            <a:r>
              <a:rPr lang="ru-RU" sz="2800" b="1" dirty="0" smtClean="0"/>
              <a:t>изменяют </a:t>
            </a:r>
            <a:r>
              <a:rPr lang="ru-RU" sz="2800" b="1" dirty="0"/>
              <a:t>свою </a:t>
            </a:r>
            <a:r>
              <a:rPr lang="ru-RU" sz="2800" b="1" dirty="0" smtClean="0"/>
              <a:t>окраску.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b="1" dirty="0" smtClean="0"/>
              <a:t>6. Появление </a:t>
            </a:r>
            <a:r>
              <a:rPr lang="ru-RU" sz="2800" b="1" dirty="0"/>
              <a:t>за самолетом темных </a:t>
            </a:r>
            <a:endParaRPr lang="ru-RU" sz="2800" b="1" dirty="0" smtClean="0"/>
          </a:p>
          <a:p>
            <a:r>
              <a:rPr lang="ru-RU" sz="2800" b="1" dirty="0" smtClean="0"/>
              <a:t>полос-шлейфа.</a:t>
            </a:r>
            <a:endParaRPr lang="ru-RU" sz="2800" b="1" dirty="0"/>
          </a:p>
          <a:p>
            <a:r>
              <a:rPr lang="ru-RU" sz="2800" b="1" dirty="0" smtClean="0"/>
              <a:t>7. </a:t>
            </a:r>
            <a:r>
              <a:rPr lang="ru-RU" sz="2800" b="1" dirty="0" err="1" smtClean="0"/>
              <a:t>Ос</a:t>
            </a:r>
            <a:r>
              <a:rPr lang="ru-RU" sz="2800" b="1" dirty="0" err="1"/>
              <a:t>едание</a:t>
            </a:r>
            <a:r>
              <a:rPr lang="ru-RU" sz="2800" b="1" dirty="0"/>
              <a:t> на местности </a:t>
            </a:r>
            <a:r>
              <a:rPr lang="ru-RU" sz="2800" b="1" dirty="0" smtClean="0"/>
              <a:t>капель.</a:t>
            </a:r>
            <a:endParaRPr lang="ru-RU" sz="2800" b="1" dirty="0"/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605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428625" y="285750"/>
            <a:ext cx="84296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</a:rPr>
              <a:t>Классификация ОВ</a:t>
            </a:r>
          </a:p>
        </p:txBody>
      </p:sp>
      <p:pic>
        <p:nvPicPr>
          <p:cNvPr id="45058" name="Picture 2" descr="gaz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93746"/>
            <a:ext cx="8702675" cy="520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827419"/>
            <a:ext cx="8065268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>
              <a:buFontTx/>
              <a:buAutoNum type="arabicParenR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нервно-паралитического действия </a:t>
            </a:r>
            <a:r>
              <a:rPr lang="ru-RU" sz="2800" b="1" dirty="0">
                <a:latin typeface="Times New Roman" pitchFamily="18" charset="0"/>
              </a:rPr>
              <a:t>(</a:t>
            </a:r>
            <a:r>
              <a:rPr lang="en-US" sz="2800" b="1" dirty="0">
                <a:latin typeface="Times New Roman" pitchFamily="18" charset="0"/>
              </a:rPr>
              <a:t>VX </a:t>
            </a:r>
            <a:r>
              <a:rPr lang="ru-RU" sz="2800" b="1" dirty="0">
                <a:latin typeface="Times New Roman" pitchFamily="18" charset="0"/>
              </a:rPr>
              <a:t>(</a:t>
            </a:r>
            <a:r>
              <a:rPr lang="ru-RU" sz="2800" b="1" dirty="0" err="1">
                <a:latin typeface="Times New Roman" pitchFamily="18" charset="0"/>
              </a:rPr>
              <a:t>ви</a:t>
            </a:r>
            <a:r>
              <a:rPr lang="ru-RU" sz="2800" b="1" dirty="0">
                <a:latin typeface="Times New Roman" pitchFamily="18" charset="0"/>
              </a:rPr>
              <a:t>-экс), зарин, зоман) </a:t>
            </a:r>
          </a:p>
          <a:p>
            <a:pPr marL="342900" indent="-342900" algn="just">
              <a:buFontTx/>
              <a:buAutoNum type="arabicParenR"/>
            </a:pP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  <a:t>кожно-нарывного действия </a:t>
            </a:r>
            <a:r>
              <a:rPr lang="ru-RU" sz="2800" b="1" dirty="0">
                <a:latin typeface="Times New Roman" pitchFamily="18" charset="0"/>
              </a:rPr>
              <a:t>(</a:t>
            </a:r>
            <a:r>
              <a:rPr lang="ru-RU" sz="2800" b="1" dirty="0" smtClean="0">
                <a:latin typeface="Times New Roman" pitchFamily="18" charset="0"/>
              </a:rPr>
              <a:t>иприт, люизит)</a:t>
            </a:r>
            <a:endParaRPr lang="ru-RU" sz="2800" b="1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 startAt="3"/>
            </a:pPr>
            <a:r>
              <a:rPr lang="ru-RU" sz="2800" b="1" dirty="0" err="1">
                <a:solidFill>
                  <a:srgbClr val="000099"/>
                </a:solidFill>
                <a:latin typeface="Times New Roman" pitchFamily="18" charset="0"/>
              </a:rPr>
              <a:t>общеядовитые</a:t>
            </a:r>
            <a:r>
              <a:rPr lang="ru-RU" sz="2800" b="1" dirty="0">
                <a:latin typeface="Times New Roman" pitchFamily="18" charset="0"/>
              </a:rPr>
              <a:t> (синильная кислота, хлорциан)</a:t>
            </a:r>
          </a:p>
          <a:p>
            <a:pPr marL="342900" indent="-342900" algn="just">
              <a:buFontTx/>
              <a:buAutoNum type="arabicParenR" startAt="3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удушающие</a:t>
            </a:r>
            <a:r>
              <a:rPr lang="ru-RU" sz="2800" b="1" dirty="0" smtClean="0">
                <a:latin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</a:rPr>
              <a:t>(</a:t>
            </a:r>
            <a:r>
              <a:rPr lang="ru-RU" sz="2800" b="1" dirty="0" smtClean="0">
                <a:latin typeface="Times New Roman" pitchFamily="18" charset="0"/>
              </a:rPr>
              <a:t>фосген, дифосген)</a:t>
            </a:r>
            <a:endParaRPr lang="ru-RU" sz="2800" b="1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 startAt="3"/>
            </a:pP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  <a:t> раздражающего действия </a:t>
            </a:r>
            <a:r>
              <a:rPr lang="ru-RU" sz="2800" b="1" dirty="0">
                <a:latin typeface="Times New Roman" pitchFamily="18" charset="0"/>
              </a:rPr>
              <a:t>(</a:t>
            </a:r>
            <a:r>
              <a:rPr lang="en-US" sz="2800" b="1" dirty="0">
                <a:latin typeface="Times New Roman" pitchFamily="18" charset="0"/>
              </a:rPr>
              <a:t>CS</a:t>
            </a:r>
            <a:r>
              <a:rPr lang="ru-RU" sz="2800" b="1" dirty="0">
                <a:latin typeface="Times New Roman" pitchFamily="18" charset="0"/>
              </a:rPr>
              <a:t> (си-эс), адамсит) </a:t>
            </a:r>
          </a:p>
          <a:p>
            <a:pPr marL="342900" indent="-342900" algn="just">
              <a:buFontTx/>
              <a:buAutoNum type="arabicParenR" startAt="3"/>
            </a:pPr>
            <a:r>
              <a:rPr lang="ru-RU" sz="2800" b="1" dirty="0" err="1">
                <a:solidFill>
                  <a:srgbClr val="000099"/>
                </a:solidFill>
                <a:latin typeface="Times New Roman" pitchFamily="18" charset="0"/>
              </a:rPr>
              <a:t>психохимческого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</a:rPr>
              <a:t> действия </a:t>
            </a:r>
            <a:r>
              <a:rPr lang="ru-RU" sz="2800" b="1" dirty="0" smtClean="0">
                <a:latin typeface="Times New Roman" pitchFamily="18" charset="0"/>
              </a:rPr>
              <a:t>(</a:t>
            </a:r>
            <a:r>
              <a:rPr lang="en-US" sz="2800" b="1" dirty="0">
                <a:latin typeface="Times New Roman" pitchFamily="18" charset="0"/>
              </a:rPr>
              <a:t>BZ </a:t>
            </a:r>
            <a:r>
              <a:rPr lang="ru-RU" sz="2800" b="1" dirty="0">
                <a:latin typeface="Times New Roman" pitchFamily="18" charset="0"/>
              </a:rPr>
              <a:t>(</a:t>
            </a:r>
            <a:r>
              <a:rPr lang="ru-RU" sz="2800" b="1" dirty="0" err="1" smtClean="0">
                <a:latin typeface="Times New Roman" pitchFamily="18" charset="0"/>
              </a:rPr>
              <a:t>би</a:t>
            </a:r>
            <a:r>
              <a:rPr lang="ru-RU" sz="2800" b="1" dirty="0" smtClean="0">
                <a:latin typeface="Times New Roman" pitchFamily="18" charset="0"/>
              </a:rPr>
              <a:t>-зет)</a:t>
            </a:r>
            <a:endParaRPr lang="ru-RU" sz="2800" b="1" dirty="0">
              <a:latin typeface="Times New Roman" pitchFamily="18" charset="0"/>
            </a:endParaRP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Нервно-паралитические, кожно-нарывные</a:t>
            </a:r>
            <a:r>
              <a:rPr lang="ru-RU" sz="2400" b="1" dirty="0"/>
              <a:t>, </a:t>
            </a:r>
            <a:r>
              <a:rPr lang="ru-RU" sz="2400" b="1" dirty="0" err="1"/>
              <a:t>общеядовитые</a:t>
            </a:r>
            <a:r>
              <a:rPr lang="ru-RU" sz="2400" b="1" dirty="0"/>
              <a:t> и удушающие ОВ являются 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ОВ </a:t>
            </a:r>
            <a:r>
              <a:rPr lang="ru-RU" sz="2400" b="1" dirty="0" smtClean="0">
                <a:solidFill>
                  <a:srgbClr val="FF0000"/>
                </a:solidFill>
              </a:rPr>
              <a:t>смертельного </a:t>
            </a:r>
            <a:r>
              <a:rPr lang="ru-RU" sz="2400" b="1" dirty="0">
                <a:solidFill>
                  <a:srgbClr val="FF0000"/>
                </a:solidFill>
              </a:rPr>
              <a:t>действия</a:t>
            </a:r>
            <a:r>
              <a:rPr lang="ru-RU" sz="2400" b="1" dirty="0"/>
              <a:t>, а ОВ </a:t>
            </a:r>
            <a:r>
              <a:rPr lang="ru-RU" sz="2400" b="1" dirty="0" err="1"/>
              <a:t>психохимического</a:t>
            </a:r>
            <a:r>
              <a:rPr lang="ru-RU" sz="2400" b="1" dirty="0"/>
              <a:t> и раздражающего действия - </a:t>
            </a:r>
            <a:r>
              <a:rPr lang="ru-RU" sz="2400" b="1" dirty="0" smtClean="0">
                <a:solidFill>
                  <a:srgbClr val="FF0000"/>
                </a:solidFill>
              </a:rPr>
              <a:t>временно </a:t>
            </a:r>
            <a:r>
              <a:rPr lang="ru-RU" sz="2400" b="1" dirty="0">
                <a:solidFill>
                  <a:srgbClr val="FF0000"/>
                </a:solidFill>
              </a:rPr>
              <a:t>выводящие из строя людей.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5" name="Прямоуг. 2"/>
          <p:cNvSpPr>
            <a:spLocks noChangeArrowheads="1"/>
          </p:cNvSpPr>
          <p:nvPr/>
        </p:nvSpPr>
        <p:spPr bwMode="auto">
          <a:xfrm>
            <a:off x="349609" y="-124897"/>
            <a:ext cx="81305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По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воздействию на организм человека,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отравляющие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вещества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подразделяют на: 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428625" y="285750"/>
            <a:ext cx="8429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Классификация 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38" y="1143000"/>
            <a:ext cx="8001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По быстроте наступления поражающего действия различают:</a:t>
            </a:r>
          </a:p>
          <a:p>
            <a:r>
              <a:rPr lang="ru-RU" sz="2400" b="1" dirty="0"/>
              <a:t>1) быстродействующие ОВ – не имеющие скрытого периода действия (зарин, зоман, Ви-икс, синильная кислота, СS, CR);</a:t>
            </a:r>
          </a:p>
          <a:p>
            <a:r>
              <a:rPr lang="ru-RU" sz="2400" b="1" dirty="0"/>
              <a:t>2) медленно действующие – обладающие скрытым периодом действия (иприт, фосген, BZ).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По </a:t>
            </a:r>
            <a:r>
              <a:rPr lang="ru-RU" sz="2400" b="1" dirty="0" smtClean="0">
                <a:solidFill>
                  <a:srgbClr val="FF0000"/>
                </a:solidFill>
              </a:rPr>
              <a:t>стойкости </a:t>
            </a:r>
            <a:r>
              <a:rPr lang="ru-RU" sz="2400" b="1" dirty="0">
                <a:solidFill>
                  <a:srgbClr val="FF0000"/>
                </a:solidFill>
              </a:rPr>
              <a:t>выделяют:</a:t>
            </a:r>
          </a:p>
          <a:p>
            <a:r>
              <a:rPr lang="ru-RU" sz="2400" b="1" dirty="0"/>
              <a:t>1) стойкие ОВ – сохраняют поражающие действие несколько часов или суток (Ви-Икс, иприт, </a:t>
            </a:r>
            <a:r>
              <a:rPr lang="ru-RU" sz="2400" b="1" dirty="0" smtClean="0"/>
              <a:t>люизит, зоман, табун);</a:t>
            </a:r>
            <a:endParaRPr lang="ru-RU" sz="2400" b="1" dirty="0"/>
          </a:p>
          <a:p>
            <a:r>
              <a:rPr lang="ru-RU" sz="2400" b="1" dirty="0"/>
              <a:t>2) нестойкие ОВ – сохраняют поражающие действие несколько десятков минут (синильная кислота, </a:t>
            </a:r>
            <a:r>
              <a:rPr lang="ru-RU" sz="2400" b="1" dirty="0" smtClean="0"/>
              <a:t>фосген, хлорциан, хлорацетофенон</a:t>
            </a:r>
            <a:r>
              <a:rPr lang="ru-RU" sz="2400" b="1" dirty="0"/>
              <a:t>, адамсит</a:t>
            </a:r>
            <a:r>
              <a:rPr lang="ru-RU" sz="2400" b="1" dirty="0" smtClean="0"/>
              <a:t>).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461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pic>
        <p:nvPicPr>
          <p:cNvPr id="43010" name="Picture 2" descr="боевые отравляющие веще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36" y="3615910"/>
            <a:ext cx="57054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9431" y="0"/>
            <a:ext cx="871296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Вещества кожно-нарывного действия</a:t>
            </a:r>
          </a:p>
          <a:p>
            <a:r>
              <a:rPr lang="ru-RU" b="1" dirty="0"/>
              <a:t>Проникновение этих веществ осуществляется через поверхность кожных покровов. В парообразном состоянии или в виде аэрозоля они могут попасть в организм и через дыхательную систему</a:t>
            </a:r>
            <a:r>
              <a:rPr lang="ru-RU" b="1" dirty="0" smtClean="0"/>
              <a:t>.</a:t>
            </a:r>
            <a:r>
              <a:rPr lang="ru-RU" b="1" dirty="0"/>
              <a:t> Самыми распространенными препаратами, которые можно отнести к этой группе, являются </a:t>
            </a:r>
            <a:r>
              <a:rPr lang="ru-RU" b="1" dirty="0">
                <a:solidFill>
                  <a:srgbClr val="000099"/>
                </a:solidFill>
              </a:rPr>
              <a:t>иприт, люизит</a:t>
            </a:r>
            <a:r>
              <a:rPr lang="ru-RU" b="1" dirty="0"/>
              <a:t>. </a:t>
            </a:r>
            <a:r>
              <a:rPr lang="ru-RU" b="1" dirty="0">
                <a:solidFill>
                  <a:srgbClr val="FF0000"/>
                </a:solidFill>
              </a:rPr>
              <a:t>Иприт </a:t>
            </a:r>
            <a:r>
              <a:rPr lang="ru-RU" b="1" dirty="0"/>
              <a:t>- это маслянистая </a:t>
            </a:r>
            <a:r>
              <a:rPr lang="ru-RU" b="1" dirty="0" smtClean="0"/>
              <a:t>жидкость </a:t>
            </a:r>
            <a:r>
              <a:rPr lang="ru-RU" b="1" dirty="0"/>
              <a:t>темного </a:t>
            </a:r>
            <a:r>
              <a:rPr lang="ru-RU" b="1" dirty="0" smtClean="0"/>
              <a:t>цвета или бесцветная </a:t>
            </a:r>
            <a:r>
              <a:rPr lang="ru-RU" b="1" dirty="0"/>
              <a:t>с характерным запахом, напоминающим чеснок или горчицу</a:t>
            </a:r>
            <a:r>
              <a:rPr lang="ru-RU" b="1" dirty="0" smtClean="0"/>
              <a:t>.</a:t>
            </a:r>
            <a:r>
              <a:rPr lang="ru-RU" dirty="0"/>
              <a:t> </a:t>
            </a:r>
            <a:r>
              <a:rPr lang="ru-RU" b="1" dirty="0"/>
              <a:t>Он достаточно стоек, на местности может сохраняться до двух недель</a:t>
            </a:r>
            <a:r>
              <a:rPr lang="ru-RU" b="1" dirty="0" smtClean="0"/>
              <a:t>,</a:t>
            </a:r>
            <a:r>
              <a:rPr lang="ru-RU" dirty="0"/>
              <a:t> </a:t>
            </a:r>
            <a:r>
              <a:rPr lang="ru-RU" b="1" dirty="0"/>
              <a:t>а в зимнее время и около месяца. Способен поражать кожу, органы зрения. В состоянии пара проникает в </a:t>
            </a:r>
            <a:r>
              <a:rPr lang="ru-RU" b="1" dirty="0">
                <a:hlinkClick r:id="rId3"/>
              </a:rPr>
              <a:t>органы дыхания</a:t>
            </a:r>
            <a:r>
              <a:rPr lang="ru-RU" b="1" dirty="0" smtClean="0">
                <a:hlinkClick r:id="rId3"/>
              </a:rPr>
              <a:t>.</a:t>
            </a:r>
            <a:r>
              <a:rPr lang="ru-RU" b="1" dirty="0"/>
              <a:t> Опасность этих веществ заключается в том, что их действие начинает проявляться спустя некоторое время после заражения.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04330" y="3717032"/>
            <a:ext cx="28803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b="1" dirty="0" smtClean="0"/>
              <a:t>После </a:t>
            </a:r>
            <a:r>
              <a:rPr lang="ru-RU" b="1" dirty="0"/>
              <a:t>воздействия на коже могут появляться язвы, которые очень долго не заживают. Если глубоко вдыхать ОВ этой группы, то начинает развиваться воспаление легочной ткани.</a:t>
            </a:r>
          </a:p>
        </p:txBody>
      </p:sp>
    </p:spTree>
    <p:extLst>
      <p:ext uri="{BB962C8B-B14F-4D97-AF65-F5344CB8AC3E}">
        <p14:creationId xmlns:p14="http://schemas.microsoft.com/office/powerpoint/2010/main" val="23380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950530"/>
            <a:ext cx="77048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Симптомы </a:t>
            </a:r>
            <a:r>
              <a:rPr lang="ru-RU" b="1" dirty="0" err="1"/>
              <a:t>общерезорбтивного</a:t>
            </a:r>
            <a:r>
              <a:rPr lang="ru-RU" b="1" dirty="0"/>
              <a:t> действия иприта. </a:t>
            </a:r>
            <a:r>
              <a:rPr lang="ru-RU" dirty="0"/>
              <a:t>Тошнота, рвота, лихорадка, гематологические изменения. Характерно угнетение центральной нервной системы с раздражением парасимпатических отделов вегетативной нервной системы, что приводит и брадикардии, нарушениям ритма сердечной деятельности, появлению поноси. В дальнейшем развивается ипритная кахексия.</a:t>
            </a:r>
            <a:br>
              <a:rPr lang="ru-RU" dirty="0"/>
            </a:br>
            <a:r>
              <a:rPr lang="ru-RU" b="1" dirty="0"/>
              <a:t>Поражения при местном действии иприта.</a:t>
            </a:r>
            <a:r>
              <a:rPr lang="ru-RU" dirty="0"/>
              <a:t> При поражении кожи развиваются </a:t>
            </a:r>
            <a:r>
              <a:rPr lang="ru-RU" dirty="0" err="1"/>
              <a:t>эритематозный</a:t>
            </a:r>
            <a:r>
              <a:rPr lang="ru-RU" dirty="0"/>
              <a:t>, буллезный и некротический дерматиты, а в последующем - и трудно поддающиеся лечению гнойно-некротические язвы. Поражение верхних дыхательных путей приводит к возникновению катарального </a:t>
            </a:r>
            <a:r>
              <a:rPr lang="ru-RU" dirty="0" err="1"/>
              <a:t>риноларинготрахеита</a:t>
            </a:r>
            <a:r>
              <a:rPr lang="ru-RU" dirty="0"/>
              <a:t>, и легких - бронхопневмоний. Поражение глаз проявляется конъюнктивитом, </a:t>
            </a:r>
            <a:r>
              <a:rPr lang="ru-RU" dirty="0" err="1"/>
              <a:t>кератоконъюнктивитом</a:t>
            </a:r>
            <a:r>
              <a:rPr lang="ru-RU" dirty="0"/>
              <a:t>, а желудочно-кишечного тракта - </a:t>
            </a:r>
            <a:br>
              <a:rPr lang="ru-RU" dirty="0"/>
            </a:br>
            <a:r>
              <a:rPr lang="ru-RU" dirty="0"/>
              <a:t>гастритом, гастроэнтеритом. При значительных поражениях кожи капельно-жидким ипритом местные изменения сочетаются G развитием резорбтивного (общетоксического) синдрома.</a:t>
            </a:r>
          </a:p>
        </p:txBody>
      </p:sp>
    </p:spTree>
    <p:extLst>
      <p:ext uri="{BB962C8B-B14F-4D97-AF65-F5344CB8AC3E}">
        <p14:creationId xmlns:p14="http://schemas.microsoft.com/office/powerpoint/2010/main" val="7183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323528" y="5229200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817" y="0"/>
            <a:ext cx="8064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Первая </a:t>
            </a:r>
            <a:r>
              <a:rPr lang="ru-RU" b="1" dirty="0">
                <a:solidFill>
                  <a:srgbClr val="FF0000"/>
                </a:solidFill>
              </a:rPr>
              <a:t>помощь при поражении </a:t>
            </a:r>
            <a:r>
              <a:rPr lang="ru-RU" b="1" dirty="0" smtClean="0">
                <a:solidFill>
                  <a:srgbClr val="FF0000"/>
                </a:solidFill>
              </a:rPr>
              <a:t>ипритом. </a:t>
            </a:r>
          </a:p>
          <a:p>
            <a:r>
              <a:rPr lang="ru-RU" b="1" dirty="0" smtClean="0">
                <a:hlinkClick r:id="rId2" tooltip="Антидот"/>
              </a:rPr>
              <a:t>Антидот</a:t>
            </a:r>
            <a:r>
              <a:rPr lang="ru-RU" b="1" dirty="0"/>
              <a:t> при отравлении ипритом отсутствует. </a:t>
            </a:r>
            <a:r>
              <a:rPr lang="ru-RU" b="1" dirty="0" smtClean="0"/>
              <a:t>Капли </a:t>
            </a:r>
            <a:r>
              <a:rPr lang="ru-RU" b="1" dirty="0"/>
              <a:t>иприта на коже необходимо немедленно </a:t>
            </a:r>
            <a:r>
              <a:rPr lang="ru-RU" b="1" dirty="0" err="1">
                <a:hlinkClick r:id="rId3" tooltip="Дегазация (оружие)"/>
              </a:rPr>
              <a:t>продегазировать</a:t>
            </a:r>
            <a:r>
              <a:rPr lang="ru-RU" b="1" dirty="0"/>
              <a:t> с помощью </a:t>
            </a:r>
            <a:r>
              <a:rPr lang="ru-RU" b="1" dirty="0">
                <a:hlinkClick r:id="rId4" tooltip="ИПП-8"/>
              </a:rPr>
              <a:t>индивидуального противохимического пакета</a:t>
            </a:r>
            <a:r>
              <a:rPr lang="ru-RU" b="1" dirty="0"/>
              <a:t>. Глаза и нос следует обильно промыть, а рот и горло прополоскать 2 % раствором </a:t>
            </a:r>
            <a:r>
              <a:rPr lang="ru-RU" b="1" u="sng" dirty="0">
                <a:hlinkClick r:id="rId5"/>
              </a:rPr>
              <a:t>питьевой соды</a:t>
            </a:r>
            <a:r>
              <a:rPr lang="ru-RU" b="1" dirty="0"/>
              <a:t> или чистой водой. Категорически запрещена обработка кожи с помощью растворителей (например, керосином). В связи с высокой растворимостью иприта в органических растворителях, его проникновение в толщу кожи в данном случае будет заметно быстрее, будет быстрее развиваться язвенно-некротическая стадия поражения. При отравлении водой или пищей, заражённой ипритом, вызвать рвоту, а затем ввести кашицу (так называемую «болтушку»), приготовленную из расчёта 25 грамм </a:t>
            </a:r>
            <a:r>
              <a:rPr lang="ru-RU" b="1" dirty="0">
                <a:hlinkClick r:id="rId6" tooltip="Активированный уголь"/>
              </a:rPr>
              <a:t>активированного угля</a:t>
            </a:r>
            <a:r>
              <a:rPr lang="ru-RU" b="1" dirty="0"/>
              <a:t> на 100 мл воды. В </a:t>
            </a:r>
            <a:r>
              <a:rPr lang="ru-RU" b="1" dirty="0" err="1"/>
              <a:t>везикулёзно-буллёзной</a:t>
            </a:r>
            <a:r>
              <a:rPr lang="ru-RU" b="1" dirty="0"/>
              <a:t> стадии пузыри следует вскрыть, на место вскрытого пузыря положить повязку, обильно смоченную раствором </a:t>
            </a:r>
            <a:r>
              <a:rPr lang="ru-RU" b="1" dirty="0">
                <a:hlinkClick r:id="rId7" tooltip="Хлорамин"/>
              </a:rPr>
              <a:t>хлорамина</a:t>
            </a:r>
            <a:r>
              <a:rPr lang="ru-RU" b="1" dirty="0"/>
              <a:t>. Язвы, образовавшиеся из-за попадания капель иприта на кожу, следует лечить как ожоги.</a:t>
            </a:r>
          </a:p>
        </p:txBody>
      </p:sp>
    </p:spTree>
    <p:extLst>
      <p:ext uri="{BB962C8B-B14F-4D97-AF65-F5344CB8AC3E}">
        <p14:creationId xmlns:p14="http://schemas.microsoft.com/office/powerpoint/2010/main" val="7626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323528" y="5229200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48680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Защитные </a:t>
            </a:r>
            <a:r>
              <a:rPr lang="ru-RU" b="1" dirty="0" smtClean="0">
                <a:solidFill>
                  <a:srgbClr val="FF0000"/>
                </a:solidFill>
              </a:rPr>
              <a:t>средства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/>
              <a:t>Для защиты органов дыхания и кожных покровов от действия иприта используются соответственно </a:t>
            </a:r>
            <a:r>
              <a:rPr lang="ru-RU" b="1" dirty="0">
                <a:hlinkClick r:id="rId2" tooltip="Противогаз"/>
              </a:rPr>
              <a:t>противогаз</a:t>
            </a:r>
            <a:r>
              <a:rPr lang="ru-RU" b="1" dirty="0"/>
              <a:t> и специальная защитная одежда. Поскольку иприт обладает способностью диффундировать в сложные органические соединения, следует помнить, что </a:t>
            </a:r>
            <a:r>
              <a:rPr lang="ru-RU" b="1" dirty="0">
                <a:hlinkClick r:id="rId3" tooltip="Общевойсковой защитный комплект"/>
              </a:rPr>
              <a:t>ОЗК</a:t>
            </a:r>
            <a:r>
              <a:rPr lang="ru-RU" b="1" dirty="0"/>
              <a:t> и противогаз не гарантируют полную защиту кожных покровов. Время нахождения в зоне поражения ипритом не должно превышать 40 минут, во избежание проникновения </a:t>
            </a:r>
            <a:r>
              <a:rPr lang="ru-RU" b="1" dirty="0">
                <a:hlinkClick r:id="rId4" tooltip="Боевое отравляющее вещество"/>
              </a:rPr>
              <a:t>ОВ</a:t>
            </a:r>
            <a:r>
              <a:rPr lang="ru-RU" b="1" dirty="0"/>
              <a:t> через средства защиты к коже.</a:t>
            </a:r>
          </a:p>
        </p:txBody>
      </p:sp>
    </p:spTree>
    <p:extLst>
      <p:ext uri="{BB962C8B-B14F-4D97-AF65-F5344CB8AC3E}">
        <p14:creationId xmlns:p14="http://schemas.microsoft.com/office/powerpoint/2010/main" val="23036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8585" y="73366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Нервно-паралитические вещества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К </a:t>
            </a:r>
            <a:r>
              <a:rPr lang="ru-RU" b="1" dirty="0">
                <a:solidFill>
                  <a:srgbClr val="FF0000"/>
                </a:solidFill>
              </a:rPr>
              <a:t>нервно-паралитическим веществам можно отнести: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Зарин, Зоман, Ви-икс, Табун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  <a:p>
            <a:r>
              <a:rPr lang="ru-RU" b="1" dirty="0" smtClean="0"/>
              <a:t> </a:t>
            </a:r>
            <a:r>
              <a:rPr lang="ru-RU" b="1" dirty="0">
                <a:solidFill>
                  <a:srgbClr val="FF0000"/>
                </a:solidFill>
              </a:rPr>
              <a:t>Зарин </a:t>
            </a:r>
            <a:r>
              <a:rPr lang="ru-RU" b="1" dirty="0" smtClean="0">
                <a:solidFill>
                  <a:srgbClr val="FF0000"/>
                </a:solidFill>
              </a:rPr>
              <a:t>- </a:t>
            </a:r>
            <a:r>
              <a:rPr lang="ru-RU" b="1" dirty="0" smtClean="0"/>
              <a:t>Это </a:t>
            </a:r>
            <a:r>
              <a:rPr lang="ru-RU" b="1" dirty="0"/>
              <a:t>прозрачная жидкость, не имеющая цвета, со слабым приятным ароматом.</a:t>
            </a:r>
          </a:p>
          <a:p>
            <a:r>
              <a:rPr lang="ru-RU" b="1" dirty="0"/>
              <a:t>Если это вещество применяют в виде тумана или в парообразном состоянии, то оно сравнительно нестойкое, а вот в капельно-жидком виде опасность сохраняется несколько дней, а зимой и недель</a:t>
            </a:r>
            <a:r>
              <a:rPr lang="ru-RU" b="1" dirty="0" smtClean="0"/>
              <a:t>.</a:t>
            </a:r>
            <a:r>
              <a:rPr lang="ru-RU" dirty="0"/>
              <a:t> Зоман </a:t>
            </a:r>
            <a:r>
              <a:rPr lang="ru-RU" b="1" dirty="0"/>
              <a:t>очень похож на зарин, но более </a:t>
            </a:r>
            <a:r>
              <a:rPr lang="ru-RU" b="1" dirty="0" smtClean="0"/>
              <a:t>опасен, так</a:t>
            </a:r>
            <a:endParaRPr lang="ru-RU" b="1" dirty="0"/>
          </a:p>
        </p:txBody>
      </p:sp>
      <p:pic>
        <p:nvPicPr>
          <p:cNvPr id="44034" name="Picture 2" descr="отравляющие вещества нервно паралитического действ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85" y="4077072"/>
            <a:ext cx="4951487" cy="262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19746" y="3631296"/>
            <a:ext cx="37303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как </a:t>
            </a:r>
            <a:r>
              <a:rPr lang="ru-RU" b="1" dirty="0"/>
              <a:t>действует в несколько раз сильнее. Без использования средств защиты о выживании не может идти и речи.</a:t>
            </a:r>
          </a:p>
          <a:p>
            <a:r>
              <a:rPr lang="ru-RU" b="1" dirty="0" smtClean="0"/>
              <a:t>ОВ </a:t>
            </a:r>
            <a:r>
              <a:rPr lang="ru-RU" b="1" dirty="0"/>
              <a:t>нервно-паралитического действия </a:t>
            </a:r>
            <a:r>
              <a:rPr lang="ru-RU" b="1" dirty="0" err="1"/>
              <a:t>ви</a:t>
            </a:r>
            <a:r>
              <a:rPr lang="ru-RU" b="1" dirty="0"/>
              <a:t>-икс и табун - это </a:t>
            </a:r>
            <a:r>
              <a:rPr lang="ru-RU" b="1" dirty="0" err="1"/>
              <a:t>малолетучие</a:t>
            </a:r>
            <a:r>
              <a:rPr lang="ru-RU" b="1" dirty="0"/>
              <a:t> жидкости, имеющие высокую температуру кипения, поэтому они по сравнению с зарином более стойкие.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033671"/>
              </p:ext>
            </p:extLst>
          </p:nvPr>
        </p:nvGraphicFramePr>
        <p:xfrm>
          <a:off x="303777" y="404664"/>
          <a:ext cx="8229600" cy="131064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r>
                        <a:rPr lang="ru-RU" sz="2000" b="1" i="1" dirty="0"/>
                        <a:t>поражающие нервную систему и отличающиеся высокой степенью токсичности</a:t>
                      </a:r>
                      <a:r>
                        <a:rPr lang="ru-RU" sz="2000" b="1" dirty="0"/>
                        <a:t> (фосфорсодержащие вещества</a:t>
                      </a:r>
                      <a:r>
                        <a:rPr lang="ru-RU" sz="2000" b="1" i="1" dirty="0"/>
                        <a:t>, </a:t>
                      </a:r>
                      <a:r>
                        <a:rPr lang="ru-RU" sz="2000" b="1" dirty="0"/>
                        <a:t>V-газы, зарин, зоман, табун). Эти вещества вызывают расстройства функций нервной системы, мышечные судороги и паралич;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268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04-1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85225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539750" y="333375"/>
            <a:ext cx="8280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/>
              <a:t> </a:t>
            </a:r>
            <a:r>
              <a:rPr lang="ru-RU" sz="2400" b="1">
                <a:solidFill>
                  <a:schemeClr val="bg1"/>
                </a:solidFill>
              </a:rPr>
              <a:t>Последствия атомной бомбардировки японских городов Хиросима (6 августа 1945г.) и Нагасаки        (9 августа 1945г.)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476375" y="3429000"/>
            <a:ext cx="712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25607" name="Picture 7" descr="Изображение:Nagasakibo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36838"/>
            <a:ext cx="23685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3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4" name="AutoShape 1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5" name="AutoShape 1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6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89844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Удушающие </a:t>
            </a:r>
            <a:r>
              <a:rPr lang="ru-RU" sz="2400" b="1" dirty="0" smtClean="0">
                <a:solidFill>
                  <a:srgbClr val="FF0000"/>
                </a:solidFill>
              </a:rPr>
              <a:t>вещества</a:t>
            </a:r>
            <a:r>
              <a:rPr lang="ru-RU" sz="2400" i="1" dirty="0"/>
              <a:t> </a:t>
            </a:r>
            <a:r>
              <a:rPr lang="ru-RU" sz="2400" b="1" dirty="0"/>
              <a:t>поражаются верхние дыхательные пути и легочные ткани, возникает отек легких.</a:t>
            </a:r>
          </a:p>
          <a:p>
            <a:r>
              <a:rPr lang="ru-RU" sz="2400" b="1" dirty="0" smtClean="0"/>
              <a:t>Известными </a:t>
            </a:r>
            <a:r>
              <a:rPr lang="ru-RU" sz="2400" b="1" dirty="0"/>
              <a:t>препаратами из этой группы являются: </a:t>
            </a:r>
            <a:r>
              <a:rPr lang="ru-RU" sz="2400" b="1" dirty="0" smtClean="0">
                <a:solidFill>
                  <a:srgbClr val="FF0000"/>
                </a:solidFill>
              </a:rPr>
              <a:t>фосген и дифосген.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Фосген</a:t>
            </a:r>
            <a:r>
              <a:rPr lang="ru-RU" sz="2400" b="1" dirty="0" smtClean="0"/>
              <a:t> представляет собой хорошо летучую жидкость без цвета с легким запахом гнилых яблок или сена. Он способен воздействовать на организм в парообразном состоянии.</a:t>
            </a:r>
          </a:p>
          <a:p>
            <a:r>
              <a:rPr lang="ru-RU" sz="2400" b="1" dirty="0" smtClean="0"/>
              <a:t>Препарат </a:t>
            </a:r>
            <a:r>
              <a:rPr lang="ru-RU" sz="2400" b="1" dirty="0"/>
              <a:t>относится к веществам медленнодействующим, начинает свое воздействие через несколько часов. Тяжесть поражения будет зависеть от его концентрации, а также от состояния организма человека и времени пребывания на зараженной территории.</a:t>
            </a:r>
          </a:p>
        </p:txBody>
      </p:sp>
    </p:spTree>
    <p:extLst>
      <p:ext uri="{BB962C8B-B14F-4D97-AF65-F5344CB8AC3E}">
        <p14:creationId xmlns:p14="http://schemas.microsoft.com/office/powerpoint/2010/main" val="8993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pic>
        <p:nvPicPr>
          <p:cNvPr id="48130" name="Picture 2" descr="поражение отравляющими веществ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7102"/>
            <a:ext cx="581025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4969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ОВ </a:t>
            </a:r>
            <a:r>
              <a:rPr lang="ru-RU" b="1" dirty="0" err="1">
                <a:solidFill>
                  <a:srgbClr val="FF0000"/>
                </a:solidFill>
              </a:rPr>
              <a:t>общеядовитого</a:t>
            </a:r>
            <a:r>
              <a:rPr lang="ru-RU" b="1" dirty="0">
                <a:solidFill>
                  <a:srgbClr val="FF0000"/>
                </a:solidFill>
              </a:rPr>
              <a:t> действия</a:t>
            </a:r>
          </a:p>
          <a:p>
            <a:r>
              <a:rPr lang="ru-RU" b="1" i="1" dirty="0" smtClean="0"/>
              <a:t>вещества</a:t>
            </a:r>
            <a:r>
              <a:rPr lang="ru-RU" b="1" i="1" dirty="0"/>
              <a:t>, вызывающие общее отравление </a:t>
            </a:r>
            <a:r>
              <a:rPr lang="ru-RU" b="1" i="1" dirty="0" smtClean="0"/>
              <a:t>организма. Они </a:t>
            </a:r>
            <a:r>
              <a:rPr lang="ru-RU" b="1" i="1" dirty="0"/>
              <a:t>поражают кровь и нервную систему. В результате действия ОВ </a:t>
            </a:r>
            <a:r>
              <a:rPr lang="ru-RU" b="1" i="1" dirty="0" err="1"/>
              <a:t>общеядовитого</a:t>
            </a:r>
            <a:r>
              <a:rPr lang="ru-RU" b="1" i="1" dirty="0"/>
              <a:t> действия у пораженных развиваются разнообразные симптомы отравлений. Смерть наступает от остановки дыхания</a:t>
            </a:r>
            <a:r>
              <a:rPr lang="ru-RU" i="1" dirty="0"/>
              <a:t>.</a:t>
            </a:r>
          </a:p>
          <a:p>
            <a:r>
              <a:rPr lang="ru-RU" b="1" dirty="0" smtClean="0"/>
              <a:t>Проникают </a:t>
            </a:r>
            <a:r>
              <a:rPr lang="ru-RU" b="1" dirty="0"/>
              <a:t>в организм с водой и пищей, а также через дыхательную систему. К ним можно </a:t>
            </a:r>
            <a:r>
              <a:rPr lang="ru-RU" b="1" dirty="0" smtClean="0"/>
              <a:t>отнести: </a:t>
            </a:r>
            <a:r>
              <a:rPr lang="ru-RU" b="1" dirty="0" smtClean="0">
                <a:solidFill>
                  <a:srgbClr val="FF0000"/>
                </a:solidFill>
              </a:rPr>
              <a:t>Синильную кислоту, хлорциан</a:t>
            </a:r>
            <a:r>
              <a:rPr lang="ru-RU" b="1" dirty="0" smtClean="0"/>
              <a:t>.</a:t>
            </a:r>
            <a:r>
              <a:rPr lang="ru-RU" dirty="0"/>
              <a:t> </a:t>
            </a:r>
            <a:r>
              <a:rPr lang="ru-RU" b="1" dirty="0"/>
              <a:t>Синильная кислота по запаху напоминает </a:t>
            </a:r>
            <a:r>
              <a:rPr lang="ru-RU" b="1" dirty="0" smtClean="0"/>
              <a:t>миндаль. Свое </a:t>
            </a:r>
            <a:r>
              <a:rPr lang="ru-RU" b="1" dirty="0"/>
              <a:t>действие синильная кислота оказывает только в </a:t>
            </a:r>
            <a:r>
              <a:rPr lang="ru-RU" b="1" dirty="0" smtClean="0"/>
              <a:t>парообразном состоянии</a:t>
            </a:r>
            <a:r>
              <a:rPr lang="ru-RU" b="1" dirty="0"/>
              <a:t>.</a:t>
            </a:r>
            <a:r>
              <a:rPr lang="ru-RU" b="1" dirty="0" smtClean="0"/>
              <a:t>             </a:t>
            </a:r>
          </a:p>
          <a:p>
            <a:r>
              <a:rPr lang="ru-RU" b="1" dirty="0" smtClean="0"/>
              <a:t>                                                                                            При пора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жении ею              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наблюдаются  </a:t>
            </a:r>
          </a:p>
          <a:p>
            <a:r>
              <a:rPr lang="ru-RU" b="1" dirty="0" smtClean="0"/>
              <a:t>                                                                                            характерные </a:t>
            </a:r>
          </a:p>
          <a:p>
            <a:r>
              <a:rPr lang="ru-RU" b="1" dirty="0" smtClean="0"/>
              <a:t>                                                                                            признаки:                                         </a:t>
            </a:r>
          </a:p>
          <a:p>
            <a:r>
              <a:rPr lang="ru-RU" b="1" dirty="0" smtClean="0"/>
              <a:t>                                                                                            головокружение                                                 </a:t>
            </a:r>
          </a:p>
          <a:p>
            <a:r>
              <a:rPr lang="ru-RU" b="1" dirty="0" smtClean="0"/>
              <a:t>                                                                                            , металлический вкус </a:t>
            </a:r>
          </a:p>
          <a:p>
            <a:r>
              <a:rPr lang="ru-RU" b="1" dirty="0" smtClean="0"/>
              <a:t>                                                                                             во рту, слабость,                                                  </a:t>
            </a:r>
          </a:p>
          <a:p>
            <a:r>
              <a:rPr lang="ru-RU" b="1" dirty="0" smtClean="0"/>
              <a:t>                                                                                             тошнота.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993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8847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Раздражающие ОВ </a:t>
            </a:r>
            <a:r>
              <a:rPr lang="ru-RU" sz="2000" dirty="0" smtClean="0"/>
              <a:t> </a:t>
            </a:r>
            <a:r>
              <a:rPr lang="ru-RU" sz="2000" b="1" dirty="0"/>
              <a:t>способны воздействовать на человека только кратковременно. Они не относятся к летальным, но могут вызвать временную потерю или снижение работоспособности. Воздействуют они в основном на нервные окончания, расположенные в кожных покровах и слизистых оболочках</a:t>
            </a:r>
            <a:r>
              <a:rPr lang="ru-RU" sz="2000" b="1" dirty="0" smtClean="0"/>
              <a:t>. Их </a:t>
            </a:r>
            <a:r>
              <a:rPr lang="ru-RU" sz="2000" b="1" dirty="0"/>
              <a:t>действие проявляется практически мгновенно после применения. </a:t>
            </a:r>
            <a:r>
              <a:rPr lang="ru-RU" sz="2000" b="1" dirty="0" smtClean="0"/>
              <a:t>При </a:t>
            </a:r>
            <a:r>
              <a:rPr lang="ru-RU" sz="2000" b="1" dirty="0"/>
              <a:t>воздействии </a:t>
            </a:r>
            <a:r>
              <a:rPr lang="ru-RU" sz="2000" b="1" dirty="0" smtClean="0"/>
              <a:t>в </a:t>
            </a:r>
            <a:r>
              <a:rPr lang="ru-RU" sz="2000" b="1" dirty="0"/>
              <a:t>глазах появляется сильная резь, и начинается обильное выделение слезной жидкости. Если кожа рук нежная и чувствительная, то на ней может появиться жжение и </a:t>
            </a:r>
            <a:r>
              <a:rPr lang="ru-RU" sz="2000" b="1" dirty="0" smtClean="0"/>
              <a:t>зуд,</a:t>
            </a:r>
            <a:r>
              <a:rPr lang="ru-RU" sz="2000" dirty="0" smtClean="0"/>
              <a:t> </a:t>
            </a:r>
            <a:r>
              <a:rPr lang="ru-RU" sz="2000" dirty="0"/>
              <a:t> </a:t>
            </a:r>
            <a:r>
              <a:rPr lang="ru-RU" sz="2000" b="1" dirty="0"/>
              <a:t>приступ безудержного чихания, кашля, при этом появляются болевые ощущения за грудиной. </a:t>
            </a:r>
          </a:p>
        </p:txBody>
      </p:sp>
      <p:pic>
        <p:nvPicPr>
          <p:cNvPr id="47106" name="Picture 2" descr="раздражающие отравляющие веще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45306"/>
            <a:ext cx="6984776" cy="32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3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Прямоуг. 3"/>
          <p:cNvSpPr>
            <a:spLocks noChangeArrowheads="1"/>
          </p:cNvSpPr>
          <p:nvPr/>
        </p:nvSpPr>
        <p:spPr bwMode="auto">
          <a:xfrm>
            <a:off x="483281" y="3351187"/>
            <a:ext cx="80652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just"/>
            <a:endParaRPr lang="ru-RU" sz="2000" dirty="0">
              <a:latin typeface="Times New Roman" pitchFamily="18" charset="0"/>
            </a:endParaRPr>
          </a:p>
          <a:p>
            <a:pPr marL="342900" indent="-342900" algn="just">
              <a:buFontTx/>
              <a:buAutoNum type="arabicParenR"/>
            </a:pPr>
            <a:endParaRPr lang="ru-RU" sz="2000" dirty="0">
              <a:latin typeface="Times New Roman" pitchFamily="18" charset="0"/>
            </a:endParaRPr>
          </a:p>
          <a:p>
            <a:pPr marL="342900" indent="-342900" algn="just"/>
            <a:endParaRPr lang="ru-RU" sz="4400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97346"/>
            <a:ext cx="84249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Психохимические</a:t>
            </a:r>
            <a:r>
              <a:rPr lang="ru-RU" b="1" dirty="0">
                <a:solidFill>
                  <a:srgbClr val="FF0000"/>
                </a:solidFill>
              </a:rPr>
              <a:t> вещества</a:t>
            </a:r>
          </a:p>
          <a:p>
            <a:r>
              <a:rPr lang="ru-RU" b="1" dirty="0"/>
              <a:t>Эта группа препаратов оказывает влияние на нервную систему и вызывает изменения в психической деятельности человека. Может появиться слепота или глухота, страх, галлюцинации. Нарушаются локомоторные функции, но к смертельным исходам такие поражения не приводят.</a:t>
            </a:r>
          </a:p>
          <a:p>
            <a:r>
              <a:rPr lang="ru-RU" b="1" dirty="0"/>
              <a:t>Наиболее известным представителем этой категории является препарат </a:t>
            </a:r>
            <a:r>
              <a:rPr lang="ru-RU" b="1" dirty="0">
                <a:solidFill>
                  <a:srgbClr val="FF0000"/>
                </a:solidFill>
              </a:rPr>
              <a:t>BZ. </a:t>
            </a:r>
            <a:r>
              <a:rPr lang="ru-RU" b="1" dirty="0"/>
              <a:t>При его воздействии начинают появляться следующие признаки:</a:t>
            </a:r>
          </a:p>
          <a:p>
            <a:r>
              <a:rPr lang="ru-RU" b="1" dirty="0"/>
              <a:t>Сухость во рту.</a:t>
            </a:r>
          </a:p>
          <a:p>
            <a:r>
              <a:rPr lang="ru-RU" b="1" dirty="0"/>
              <a:t>Зрачки становятся </a:t>
            </a:r>
            <a:r>
              <a:rPr lang="ru-RU" b="1" dirty="0" smtClean="0"/>
              <a:t>слишком</a:t>
            </a:r>
          </a:p>
          <a:p>
            <a:r>
              <a:rPr lang="ru-RU" b="1" dirty="0" smtClean="0"/>
              <a:t> </a:t>
            </a:r>
            <a:r>
              <a:rPr lang="ru-RU" b="1" dirty="0"/>
              <a:t>широкими</a:t>
            </a:r>
            <a:r>
              <a:rPr lang="ru-RU" b="1" dirty="0" smtClean="0"/>
              <a:t>.</a:t>
            </a:r>
            <a:endParaRPr lang="ru-RU" b="1" dirty="0"/>
          </a:p>
          <a:p>
            <a:r>
              <a:rPr lang="ru-RU" b="1" dirty="0"/>
              <a:t>Пульс учащается</a:t>
            </a:r>
            <a:r>
              <a:rPr lang="ru-RU" b="1" dirty="0" smtClean="0"/>
              <a:t>.</a:t>
            </a:r>
            <a:endParaRPr lang="ru-RU" b="1" dirty="0"/>
          </a:p>
          <a:p>
            <a:r>
              <a:rPr lang="ru-RU" b="1" dirty="0"/>
              <a:t>Наблюдается слабость </a:t>
            </a:r>
            <a:r>
              <a:rPr lang="ru-RU" b="1" dirty="0" smtClean="0"/>
              <a:t>в</a:t>
            </a:r>
          </a:p>
          <a:p>
            <a:r>
              <a:rPr lang="ru-RU" b="1" dirty="0" smtClean="0"/>
              <a:t> </a:t>
            </a:r>
            <a:r>
              <a:rPr lang="ru-RU" b="1" dirty="0"/>
              <a:t>мышцах.</a:t>
            </a:r>
          </a:p>
          <a:p>
            <a:r>
              <a:rPr lang="ru-RU" b="1" dirty="0"/>
              <a:t>Снижается </a:t>
            </a:r>
            <a:r>
              <a:rPr lang="ru-RU" b="1" dirty="0" smtClean="0"/>
              <a:t>концентрация</a:t>
            </a:r>
          </a:p>
          <a:p>
            <a:r>
              <a:rPr lang="ru-RU" b="1" dirty="0" smtClean="0"/>
              <a:t> </a:t>
            </a:r>
            <a:r>
              <a:rPr lang="ru-RU" b="1" dirty="0"/>
              <a:t>внимания и памяти.</a:t>
            </a:r>
          </a:p>
          <a:p>
            <a:r>
              <a:rPr lang="ru-RU" b="1" dirty="0"/>
              <a:t>Человек перестает </a:t>
            </a:r>
            <a:r>
              <a:rPr lang="ru-RU" b="1" dirty="0" smtClean="0"/>
              <a:t>реагировать</a:t>
            </a:r>
          </a:p>
          <a:p>
            <a:r>
              <a:rPr lang="ru-RU" b="1" dirty="0" smtClean="0"/>
              <a:t> </a:t>
            </a:r>
            <a:r>
              <a:rPr lang="ru-RU" b="1" dirty="0"/>
              <a:t>на внешние раздражители.</a:t>
            </a:r>
          </a:p>
          <a:p>
            <a:r>
              <a:rPr lang="ru-RU" b="1" dirty="0"/>
              <a:t>Появляются галлюцинации.</a:t>
            </a:r>
          </a:p>
          <a:p>
            <a:r>
              <a:rPr lang="ru-RU" b="1" dirty="0"/>
              <a:t>Полное отрешение от внешнего </a:t>
            </a:r>
            <a:endParaRPr lang="ru-RU" b="1" dirty="0" smtClean="0"/>
          </a:p>
          <a:p>
            <a:r>
              <a:rPr lang="ru-RU" b="1" dirty="0" smtClean="0"/>
              <a:t>мира</a:t>
            </a:r>
            <a:r>
              <a:rPr lang="ru-RU" b="1" dirty="0"/>
              <a:t>.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64904"/>
            <a:ext cx="4680520" cy="42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28" name="Group 8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47776425"/>
              </p:ext>
            </p:extLst>
          </p:nvPr>
        </p:nvGraphicFramePr>
        <p:xfrm>
          <a:off x="395288" y="188913"/>
          <a:ext cx="8424862" cy="6803094"/>
        </p:xfrm>
        <a:graphic>
          <a:graphicData uri="http://schemas.openxmlformats.org/drawingml/2006/table">
            <a:tbl>
              <a:tblPr/>
              <a:tblGrid>
                <a:gridCol w="2106612"/>
                <a:gridCol w="2646363"/>
                <a:gridCol w="1808162"/>
                <a:gridCol w="1863725"/>
              </a:tblGrid>
              <a:tr h="822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Тип отравляющего вещества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Характер воздействия на организм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Меры защиты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Возможность смертельного поражения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ОВ общеядовитого действия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Синильная кислота, хлорциан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Блокируют гемоглобин, прекращается поступление кислорода к тканям, лёгким, мгновенная потеря сознания и смерть.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ИСЗ органов дыхания –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противогаз,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 ИСЗ кожи.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ОВ удушающего действия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Фосген, дифосген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Вызывают отек легких, проявляющийся в удушье, затруднении дыхания, кашле, одышке.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Противогаз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ВЕРОЯТНО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ОВ кожно-нарывного действия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Иприт, люизит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Общее отравление, поражение тканей, на которые попали пары или капельки вещества.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Противогаз, ИСЗ кожи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ВЕРОЯТНО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1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ОВ нервно-паралитического действия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Зарин, Ви-Икс (</a:t>
                      </a: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YX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Паралич центральной и периферической нервной стстемы.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Противогаз, ИСЗ кожи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ОВ психохимического действия  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Би- Зет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Вызывает психохимические расстройства (галлюцинации) деприссия, страх, или слепоту, глухоту.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Противогаз, ИСЗ кожи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charset="0"/>
                        </a:rPr>
                        <a:t>ОВ раздражающего действия </a:t>
                      </a: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Си- Эс, адамсит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Раздражение верхних дыхательных путей, кашель, затруднение дыхания.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Противогаз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НЕТ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508" name="AutoShape 8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2509" name="AutoShape 8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2510" name="AutoShape 8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2511" name="AutoShape 88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4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971550" y="188913"/>
            <a:ext cx="7272338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>
                <a:solidFill>
                  <a:srgbClr val="663300"/>
                </a:solidFill>
              </a:rPr>
              <a:t>Характеристика отравляющих веществ.</a:t>
            </a:r>
          </a:p>
        </p:txBody>
      </p:sp>
      <p:sp>
        <p:nvSpPr>
          <p:cNvPr id="61443" name="WordArt 5"/>
          <p:cNvSpPr>
            <a:spLocks noChangeArrowheads="1" noChangeShapeType="1" noTextEdit="1"/>
          </p:cNvSpPr>
          <p:nvPr/>
        </p:nvSpPr>
        <p:spPr bwMode="auto">
          <a:xfrm>
            <a:off x="2268538" y="908050"/>
            <a:ext cx="42100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Домашнее задание:</a:t>
            </a: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250825" y="1844675"/>
            <a:ext cx="8353425" cy="6508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Заполните таблицу </a:t>
            </a:r>
            <a:r>
              <a:rPr lang="ru-RU" b="1">
                <a:solidFill>
                  <a:srgbClr val="990000"/>
                </a:solidFill>
              </a:rPr>
              <a:t>«Химическое  оружие и его характеристики»,</a:t>
            </a:r>
            <a:r>
              <a:rPr lang="ru-RU" b="1">
                <a:solidFill>
                  <a:srgbClr val="000099"/>
                </a:solidFill>
              </a:rPr>
              <a:t> основываясь на данных учебника</a:t>
            </a:r>
            <a:r>
              <a:rPr lang="en-US" b="1">
                <a:solidFill>
                  <a:srgbClr val="000099"/>
                </a:solidFill>
              </a:rPr>
              <a:t> (</a:t>
            </a:r>
            <a:r>
              <a:rPr lang="ru-RU" b="1">
                <a:solidFill>
                  <a:srgbClr val="000099"/>
                </a:solidFill>
              </a:rPr>
              <a:t>стр. 38 – 39).</a:t>
            </a:r>
          </a:p>
        </p:txBody>
      </p:sp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395288" y="2997200"/>
            <a:ext cx="8497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graphicFrame>
        <p:nvGraphicFramePr>
          <p:cNvPr id="30767" name="Group 47"/>
          <p:cNvGraphicFramePr>
            <a:graphicFrameLocks noGrp="1"/>
          </p:cNvGraphicFramePr>
          <p:nvPr>
            <p:ph/>
          </p:nvPr>
        </p:nvGraphicFramePr>
        <p:xfrm>
          <a:off x="457200" y="2924175"/>
          <a:ext cx="8229600" cy="3762381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8229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Тип отравляющего вещества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Характер воздействия на организм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Меры защиты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Возможность смертельного поражения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83" name="AutoShape 4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84" name="AutoShape 5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85" name="AutoShape 5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86" name="AutoShape 52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. 2"/>
          <p:cNvSpPr>
            <a:spLocks noChangeArrowheads="1"/>
          </p:cNvSpPr>
          <p:nvPr/>
        </p:nvSpPr>
        <p:spPr bwMode="auto">
          <a:xfrm>
            <a:off x="787736" y="198657"/>
            <a:ext cx="655525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Характеристика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основных  отравляющих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веществ </a:t>
            </a:r>
          </a:p>
        </p:txBody>
      </p:sp>
      <p:sp>
        <p:nvSpPr>
          <p:cNvPr id="17411" name="Прямоуг. 3"/>
          <p:cNvSpPr>
            <a:spLocks noChangeArrowheads="1"/>
          </p:cNvSpPr>
          <p:nvPr/>
        </p:nvSpPr>
        <p:spPr bwMode="auto">
          <a:xfrm>
            <a:off x="170656" y="1091209"/>
            <a:ext cx="8801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>
                <a:latin typeface="Times New Roman" pitchFamily="18" charset="0"/>
              </a:rPr>
              <a:t>1)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зарин</a:t>
            </a:r>
            <a:r>
              <a:rPr lang="ru-RU" sz="2400" b="1" dirty="0">
                <a:latin typeface="Times New Roman" pitchFamily="18" charset="0"/>
              </a:rPr>
              <a:t> - бесцветная или желтого цвета жидкость почти без запаха, что затрудняет обнаружение его по внешним признакам</a:t>
            </a:r>
            <a:r>
              <a:rPr lang="ru-RU" sz="2400" dirty="0">
                <a:latin typeface="Times New Roman" pitchFamily="18" charset="0"/>
              </a:rPr>
              <a:t>. </a:t>
            </a:r>
          </a:p>
        </p:txBody>
      </p:sp>
      <p:sp>
        <p:nvSpPr>
          <p:cNvPr id="17412" name="Прямоуг. 4"/>
          <p:cNvSpPr>
            <a:spLocks noChangeArrowheads="1"/>
          </p:cNvSpPr>
          <p:nvPr/>
        </p:nvSpPr>
        <p:spPr bwMode="auto">
          <a:xfrm>
            <a:off x="251520" y="2204864"/>
            <a:ext cx="7200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>
                <a:latin typeface="Times New Roman" pitchFamily="18" charset="0"/>
              </a:rPr>
              <a:t>2)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зоман</a:t>
            </a:r>
            <a:r>
              <a:rPr lang="ru-RU" sz="2400" b="1" dirty="0">
                <a:latin typeface="Times New Roman" pitchFamily="18" charset="0"/>
              </a:rPr>
              <a:t> - бесцветная и почти без запаха жидкость. Относится к классу нервно-паралитических ОВ. </a:t>
            </a:r>
          </a:p>
        </p:txBody>
      </p:sp>
      <p:sp>
        <p:nvSpPr>
          <p:cNvPr id="17413" name="Прямоуг. 5"/>
          <p:cNvSpPr>
            <a:spLocks noChangeArrowheads="1"/>
          </p:cNvSpPr>
          <p:nvPr/>
        </p:nvSpPr>
        <p:spPr bwMode="auto">
          <a:xfrm>
            <a:off x="304270" y="3035861"/>
            <a:ext cx="82057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</a:rPr>
              <a:t>3)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V-газы</a:t>
            </a:r>
            <a:r>
              <a:rPr lang="ru-RU" sz="2400" b="1" dirty="0" smtClean="0">
                <a:latin typeface="Times New Roman" pitchFamily="18" charset="0"/>
              </a:rPr>
              <a:t> - </a:t>
            </a:r>
            <a:r>
              <a:rPr lang="ru-RU" sz="2400" b="1" dirty="0" err="1" smtClean="0">
                <a:latin typeface="Times New Roman" pitchFamily="18" charset="0"/>
              </a:rPr>
              <a:t>малолетучие</a:t>
            </a:r>
            <a:r>
              <a:rPr lang="ru-RU" sz="2400" b="1" dirty="0" smtClean="0">
                <a:latin typeface="Times New Roman" pitchFamily="18" charset="0"/>
              </a:rPr>
              <a:t> жидкости с очень высокой температурой кипения,                                                                            поэтому стойкость их во много раз больше, чем стойкость зарина. 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7414" name="Прямоуг. 6"/>
          <p:cNvSpPr>
            <a:spLocks noChangeArrowheads="1"/>
          </p:cNvSpPr>
          <p:nvPr/>
        </p:nvSpPr>
        <p:spPr bwMode="auto">
          <a:xfrm>
            <a:off x="325059" y="4403482"/>
            <a:ext cx="76327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</a:rPr>
              <a:t>4)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иприт</a:t>
            </a:r>
            <a:r>
              <a:rPr lang="ru-RU" sz="2400" b="1" dirty="0" smtClean="0">
                <a:latin typeface="Times New Roman" pitchFamily="18" charset="0"/>
              </a:rPr>
              <a:t> - маслянистая темно-бурая </a:t>
            </a:r>
          </a:p>
          <a:p>
            <a:r>
              <a:rPr lang="ru-RU" sz="2400" b="1" dirty="0" smtClean="0">
                <a:latin typeface="Times New Roman" pitchFamily="18" charset="0"/>
              </a:rPr>
              <a:t>жидкость с характерным запахом, </a:t>
            </a:r>
          </a:p>
          <a:p>
            <a:r>
              <a:rPr lang="ru-RU" sz="2400" b="1" dirty="0" smtClean="0">
                <a:latin typeface="Times New Roman" pitchFamily="18" charset="0"/>
              </a:rPr>
              <a:t>напоминающим запах чеснока или </a:t>
            </a:r>
          </a:p>
          <a:p>
            <a:r>
              <a:rPr lang="ru-RU" sz="2400" b="1" dirty="0" smtClean="0">
                <a:latin typeface="Times New Roman" pitchFamily="18" charset="0"/>
              </a:rPr>
              <a:t>горчицы. 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17415" name="Рисунок 7" descr="Изображение 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4839"/>
            <a:ext cx="1408112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8" descr="Изображение 0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77" y="4577874"/>
            <a:ext cx="165576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83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. 2"/>
          <p:cNvSpPr>
            <a:spLocks noChangeArrowheads="1"/>
          </p:cNvSpPr>
          <p:nvPr/>
        </p:nvSpPr>
        <p:spPr bwMode="auto">
          <a:xfrm>
            <a:off x="539750" y="1552228"/>
            <a:ext cx="7416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800" b="1" dirty="0">
                <a:latin typeface="Times New Roman" pitchFamily="18" charset="0"/>
              </a:rPr>
              <a:t>6)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</a:rPr>
              <a:t>фосген </a:t>
            </a:r>
            <a:r>
              <a:rPr lang="ru-RU" sz="2800" b="1" dirty="0">
                <a:latin typeface="Times New Roman" pitchFamily="18" charset="0"/>
              </a:rPr>
              <a:t>- бесцветная, легколетучая жидкость с запахом прелого сена или гнилых яблок. </a:t>
            </a:r>
          </a:p>
        </p:txBody>
      </p:sp>
      <p:sp>
        <p:nvSpPr>
          <p:cNvPr id="18435" name="Прямоуг. 3"/>
          <p:cNvSpPr>
            <a:spLocks noChangeArrowheads="1"/>
          </p:cNvSpPr>
          <p:nvPr/>
        </p:nvSpPr>
        <p:spPr bwMode="auto">
          <a:xfrm>
            <a:off x="684213" y="240323"/>
            <a:ext cx="72739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400" b="1" dirty="0">
                <a:latin typeface="Times New Roman" pitchFamily="18" charset="0"/>
              </a:rPr>
              <a:t>5</a:t>
            </a:r>
            <a:r>
              <a:rPr lang="ru-RU" sz="2800" b="1" dirty="0">
                <a:latin typeface="Times New Roman" pitchFamily="18" charset="0"/>
              </a:rPr>
              <a:t>)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</a:rPr>
              <a:t>синильная кислота </a:t>
            </a:r>
            <a:r>
              <a:rPr lang="ru-RU" sz="2800" b="1" dirty="0">
                <a:latin typeface="Times New Roman" pitchFamily="18" charset="0"/>
              </a:rPr>
              <a:t>- бесцветная жидкость со своеобразным запахом, напоминающим запах горького миндаля; </a:t>
            </a:r>
          </a:p>
        </p:txBody>
      </p:sp>
      <p:pic>
        <p:nvPicPr>
          <p:cNvPr id="18437" name="Рисунок 5" descr="Изображение 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45993"/>
            <a:ext cx="16002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6" descr="Изображение 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69160"/>
            <a:ext cx="20161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9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07-1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27368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filecab2"/>
          <p:cNvSpPr>
            <a:spLocks noEditPoints="1" noChangeArrowheads="1"/>
          </p:cNvSpPr>
          <p:nvPr/>
        </p:nvSpPr>
        <p:spPr bwMode="auto">
          <a:xfrm>
            <a:off x="4500563" y="333375"/>
            <a:ext cx="3240087" cy="2663825"/>
          </a:xfrm>
          <a:custGeom>
            <a:avLst/>
            <a:gdLst>
              <a:gd name="T0" fmla="*/ 243012975 w 21600"/>
              <a:gd name="T1" fmla="*/ 0 h 21600"/>
              <a:gd name="T2" fmla="*/ 0 w 21600"/>
              <a:gd name="T3" fmla="*/ 0 h 21600"/>
              <a:gd name="T4" fmla="*/ 0 w 21600"/>
              <a:gd name="T5" fmla="*/ 164258479 h 21600"/>
              <a:gd name="T6" fmla="*/ 0 w 21600"/>
              <a:gd name="T7" fmla="*/ 309764000 h 21600"/>
              <a:gd name="T8" fmla="*/ 243012975 w 21600"/>
              <a:gd name="T9" fmla="*/ 328516835 h 21600"/>
              <a:gd name="T10" fmla="*/ 486026100 w 21600"/>
              <a:gd name="T11" fmla="*/ 309764000 h 21600"/>
              <a:gd name="T12" fmla="*/ 486026100 w 21600"/>
              <a:gd name="T13" fmla="*/ 164258479 h 21600"/>
              <a:gd name="T14" fmla="*/ 486026100 w 21600"/>
              <a:gd name="T15" fmla="*/ 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4 w 21600"/>
              <a:gd name="T25" fmla="*/ 511 h 21600"/>
              <a:gd name="T26" fmla="*/ 20542 w 21600"/>
              <a:gd name="T27" fmla="*/ 19765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10800" y="0"/>
                </a:moveTo>
                <a:lnTo>
                  <a:pt x="0" y="0"/>
                </a:lnTo>
                <a:lnTo>
                  <a:pt x="0" y="10800"/>
                </a:lnTo>
                <a:lnTo>
                  <a:pt x="0" y="20367"/>
                </a:lnTo>
                <a:lnTo>
                  <a:pt x="5807" y="20367"/>
                </a:lnTo>
                <a:lnTo>
                  <a:pt x="5807" y="20637"/>
                </a:lnTo>
                <a:lnTo>
                  <a:pt x="5970" y="20818"/>
                </a:lnTo>
                <a:lnTo>
                  <a:pt x="6133" y="20968"/>
                </a:lnTo>
                <a:lnTo>
                  <a:pt x="6404" y="21239"/>
                </a:lnTo>
                <a:lnTo>
                  <a:pt x="6567" y="21419"/>
                </a:lnTo>
                <a:lnTo>
                  <a:pt x="7055" y="21510"/>
                </a:lnTo>
                <a:lnTo>
                  <a:pt x="7544" y="21600"/>
                </a:lnTo>
                <a:lnTo>
                  <a:pt x="8141" y="21600"/>
                </a:lnTo>
                <a:lnTo>
                  <a:pt x="10800" y="21600"/>
                </a:lnTo>
                <a:lnTo>
                  <a:pt x="13188" y="21600"/>
                </a:lnTo>
                <a:lnTo>
                  <a:pt x="13948" y="21600"/>
                </a:lnTo>
                <a:lnTo>
                  <a:pt x="14436" y="21510"/>
                </a:lnTo>
                <a:lnTo>
                  <a:pt x="14708" y="21419"/>
                </a:lnTo>
                <a:lnTo>
                  <a:pt x="15033" y="21239"/>
                </a:lnTo>
                <a:lnTo>
                  <a:pt x="15359" y="20968"/>
                </a:lnTo>
                <a:lnTo>
                  <a:pt x="15522" y="20818"/>
                </a:lnTo>
                <a:lnTo>
                  <a:pt x="15684" y="20637"/>
                </a:lnTo>
                <a:lnTo>
                  <a:pt x="15684" y="20367"/>
                </a:lnTo>
                <a:lnTo>
                  <a:pt x="21600" y="20367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close/>
                <a:moveTo>
                  <a:pt x="7055" y="20367"/>
                </a:moveTo>
                <a:lnTo>
                  <a:pt x="7055" y="20547"/>
                </a:lnTo>
                <a:lnTo>
                  <a:pt x="7055" y="20637"/>
                </a:lnTo>
                <a:lnTo>
                  <a:pt x="7218" y="20728"/>
                </a:lnTo>
                <a:lnTo>
                  <a:pt x="7381" y="20818"/>
                </a:lnTo>
                <a:lnTo>
                  <a:pt x="7544" y="20908"/>
                </a:lnTo>
                <a:lnTo>
                  <a:pt x="7707" y="20968"/>
                </a:lnTo>
                <a:lnTo>
                  <a:pt x="7815" y="20968"/>
                </a:lnTo>
                <a:lnTo>
                  <a:pt x="8141" y="20968"/>
                </a:lnTo>
                <a:lnTo>
                  <a:pt x="13188" y="20968"/>
                </a:lnTo>
                <a:lnTo>
                  <a:pt x="13459" y="20968"/>
                </a:lnTo>
                <a:lnTo>
                  <a:pt x="13785" y="20968"/>
                </a:lnTo>
                <a:lnTo>
                  <a:pt x="13948" y="20908"/>
                </a:lnTo>
                <a:lnTo>
                  <a:pt x="14111" y="20818"/>
                </a:lnTo>
                <a:lnTo>
                  <a:pt x="14273" y="20728"/>
                </a:lnTo>
                <a:lnTo>
                  <a:pt x="14273" y="20637"/>
                </a:lnTo>
                <a:lnTo>
                  <a:pt x="14436" y="20547"/>
                </a:lnTo>
                <a:lnTo>
                  <a:pt x="14436" y="20367"/>
                </a:lnTo>
                <a:lnTo>
                  <a:pt x="7055" y="20367"/>
                </a:lnTo>
                <a:close/>
              </a:path>
              <a:path w="21600" h="21600" extrusionOk="0">
                <a:moveTo>
                  <a:pt x="7055" y="20367"/>
                </a:moveTo>
                <a:lnTo>
                  <a:pt x="5807" y="20367"/>
                </a:lnTo>
                <a:lnTo>
                  <a:pt x="21600" y="20367"/>
                </a:lnTo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1600" b="1" i="1"/>
              <a:t>Очаг химического поражения – </a:t>
            </a:r>
            <a:r>
              <a:rPr lang="ru-RU" sz="1600" b="1" i="1">
                <a:solidFill>
                  <a:srgbClr val="000099"/>
                </a:solidFill>
              </a:rPr>
              <a:t>территория, в пределах которой в результате воздействия ХО произошли массовые поражения людей и сельскохозяйственных животных.</a:t>
            </a:r>
            <a:endParaRPr lang="ru-RU" sz="1600" b="1" i="1"/>
          </a:p>
        </p:txBody>
      </p:sp>
      <p:sp>
        <p:nvSpPr>
          <p:cNvPr id="6349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3493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3494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3495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3496" name="Picture 4" descr="08-1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73463"/>
            <a:ext cx="223202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filecab2"/>
          <p:cNvSpPr>
            <a:spLocks noEditPoints="1" noChangeArrowheads="1"/>
          </p:cNvSpPr>
          <p:nvPr/>
        </p:nvSpPr>
        <p:spPr bwMode="auto">
          <a:xfrm>
            <a:off x="4356100" y="3716338"/>
            <a:ext cx="4176713" cy="2881312"/>
          </a:xfrm>
          <a:custGeom>
            <a:avLst/>
            <a:gdLst>
              <a:gd name="T0" fmla="*/ 403817955 w 21600"/>
              <a:gd name="T1" fmla="*/ 0 h 21600"/>
              <a:gd name="T2" fmla="*/ 0 w 21600"/>
              <a:gd name="T3" fmla="*/ 0 h 21600"/>
              <a:gd name="T4" fmla="*/ 0 w 21600"/>
              <a:gd name="T5" fmla="*/ 192174973 h 21600"/>
              <a:gd name="T6" fmla="*/ 0 w 21600"/>
              <a:gd name="T7" fmla="*/ 362409956 h 21600"/>
              <a:gd name="T8" fmla="*/ 403817955 w 21600"/>
              <a:gd name="T9" fmla="*/ 384349946 h 21600"/>
              <a:gd name="T10" fmla="*/ 807635717 w 21600"/>
              <a:gd name="T11" fmla="*/ 362409956 h 21600"/>
              <a:gd name="T12" fmla="*/ 807635717 w 21600"/>
              <a:gd name="T13" fmla="*/ 192174973 h 21600"/>
              <a:gd name="T14" fmla="*/ 807635717 w 21600"/>
              <a:gd name="T15" fmla="*/ 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4 w 21600"/>
              <a:gd name="T25" fmla="*/ 511 h 21600"/>
              <a:gd name="T26" fmla="*/ 20542 w 21600"/>
              <a:gd name="T27" fmla="*/ 19765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10800" y="0"/>
                </a:moveTo>
                <a:lnTo>
                  <a:pt x="0" y="0"/>
                </a:lnTo>
                <a:lnTo>
                  <a:pt x="0" y="10800"/>
                </a:lnTo>
                <a:lnTo>
                  <a:pt x="0" y="20367"/>
                </a:lnTo>
                <a:lnTo>
                  <a:pt x="5807" y="20367"/>
                </a:lnTo>
                <a:lnTo>
                  <a:pt x="5807" y="20637"/>
                </a:lnTo>
                <a:lnTo>
                  <a:pt x="5970" y="20818"/>
                </a:lnTo>
                <a:lnTo>
                  <a:pt x="6133" y="20968"/>
                </a:lnTo>
                <a:lnTo>
                  <a:pt x="6404" y="21239"/>
                </a:lnTo>
                <a:lnTo>
                  <a:pt x="6567" y="21419"/>
                </a:lnTo>
                <a:lnTo>
                  <a:pt x="7055" y="21510"/>
                </a:lnTo>
                <a:lnTo>
                  <a:pt x="7544" y="21600"/>
                </a:lnTo>
                <a:lnTo>
                  <a:pt x="8141" y="21600"/>
                </a:lnTo>
                <a:lnTo>
                  <a:pt x="10800" y="21600"/>
                </a:lnTo>
                <a:lnTo>
                  <a:pt x="13188" y="21600"/>
                </a:lnTo>
                <a:lnTo>
                  <a:pt x="13948" y="21600"/>
                </a:lnTo>
                <a:lnTo>
                  <a:pt x="14436" y="21510"/>
                </a:lnTo>
                <a:lnTo>
                  <a:pt x="14708" y="21419"/>
                </a:lnTo>
                <a:lnTo>
                  <a:pt x="15033" y="21239"/>
                </a:lnTo>
                <a:lnTo>
                  <a:pt x="15359" y="20968"/>
                </a:lnTo>
                <a:lnTo>
                  <a:pt x="15522" y="20818"/>
                </a:lnTo>
                <a:lnTo>
                  <a:pt x="15684" y="20637"/>
                </a:lnTo>
                <a:lnTo>
                  <a:pt x="15684" y="20367"/>
                </a:lnTo>
                <a:lnTo>
                  <a:pt x="21600" y="20367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close/>
                <a:moveTo>
                  <a:pt x="7055" y="20367"/>
                </a:moveTo>
                <a:lnTo>
                  <a:pt x="7055" y="20547"/>
                </a:lnTo>
                <a:lnTo>
                  <a:pt x="7055" y="20637"/>
                </a:lnTo>
                <a:lnTo>
                  <a:pt x="7218" y="20728"/>
                </a:lnTo>
                <a:lnTo>
                  <a:pt x="7381" y="20818"/>
                </a:lnTo>
                <a:lnTo>
                  <a:pt x="7544" y="20908"/>
                </a:lnTo>
                <a:lnTo>
                  <a:pt x="7707" y="20968"/>
                </a:lnTo>
                <a:lnTo>
                  <a:pt x="7815" y="20968"/>
                </a:lnTo>
                <a:lnTo>
                  <a:pt x="8141" y="20968"/>
                </a:lnTo>
                <a:lnTo>
                  <a:pt x="13188" y="20968"/>
                </a:lnTo>
                <a:lnTo>
                  <a:pt x="13459" y="20968"/>
                </a:lnTo>
                <a:lnTo>
                  <a:pt x="13785" y="20968"/>
                </a:lnTo>
                <a:lnTo>
                  <a:pt x="13948" y="20908"/>
                </a:lnTo>
                <a:lnTo>
                  <a:pt x="14111" y="20818"/>
                </a:lnTo>
                <a:lnTo>
                  <a:pt x="14273" y="20728"/>
                </a:lnTo>
                <a:lnTo>
                  <a:pt x="14273" y="20637"/>
                </a:lnTo>
                <a:lnTo>
                  <a:pt x="14436" y="20547"/>
                </a:lnTo>
                <a:lnTo>
                  <a:pt x="14436" y="20367"/>
                </a:lnTo>
                <a:lnTo>
                  <a:pt x="7055" y="20367"/>
                </a:lnTo>
                <a:close/>
              </a:path>
              <a:path w="21600" h="21600" extrusionOk="0">
                <a:moveTo>
                  <a:pt x="7055" y="20367"/>
                </a:moveTo>
                <a:lnTo>
                  <a:pt x="5807" y="20367"/>
                </a:lnTo>
                <a:lnTo>
                  <a:pt x="21600" y="20367"/>
                </a:lnTo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b="1" i="1"/>
              <a:t>Зона химического поражения – </a:t>
            </a:r>
            <a:r>
              <a:rPr lang="ru-RU" b="1" i="1">
                <a:solidFill>
                  <a:srgbClr val="000099"/>
                </a:solidFill>
              </a:rPr>
              <a:t>территория, подвергшаяся непосредственному воздействию ХО, и территория, над которой распространилось облако зараженного воздуха в поражающих концентрациях.</a:t>
            </a:r>
            <a:endParaRPr lang="ru-RU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1547813" y="260350"/>
            <a:ext cx="6048375" cy="46672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0099"/>
                </a:solidFill>
              </a:rPr>
              <a:t>Мероприятия по защите от ХО.</a:t>
            </a:r>
            <a:endParaRPr lang="ru-RU" sz="3600" b="1">
              <a:solidFill>
                <a:srgbClr val="000099"/>
              </a:solidFill>
            </a:endParaRPr>
          </a:p>
        </p:txBody>
      </p:sp>
      <p:pic>
        <p:nvPicPr>
          <p:cNvPr id="65539" name="Picture 5" descr="36-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25538"/>
            <a:ext cx="20923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36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244792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" descr="15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125538"/>
            <a:ext cx="20161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9" descr="22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860800"/>
            <a:ext cx="20542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12" descr="30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789363"/>
            <a:ext cx="21018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13"/>
          <p:cNvSpPr txBox="1">
            <a:spLocks noChangeArrowheads="1"/>
          </p:cNvSpPr>
          <p:nvPr/>
        </p:nvSpPr>
        <p:spPr bwMode="auto">
          <a:xfrm>
            <a:off x="323850" y="5805488"/>
            <a:ext cx="3313113" cy="650875"/>
          </a:xfrm>
          <a:prstGeom prst="rect">
            <a:avLst/>
          </a:prstGeom>
          <a:solidFill>
            <a:srgbClr val="CCECFF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000099"/>
                </a:solidFill>
              </a:rPr>
              <a:t>ВПХР- войсковой прибор химической разведки</a:t>
            </a:r>
          </a:p>
        </p:txBody>
      </p:sp>
      <p:sp>
        <p:nvSpPr>
          <p:cNvPr id="65545" name="AutoShape 1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5546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5547" name="AutoShape 1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5548" name="AutoShape 1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4525963"/>
          </a:xfrm>
          <a:solidFill>
            <a:srgbClr val="CCECFF"/>
          </a:solidFill>
          <a:ln>
            <a:solidFill>
              <a:srgbClr val="66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rgbClr val="000099"/>
                </a:solidFill>
              </a:rPr>
              <a:t>В начале 40-х гг. </a:t>
            </a:r>
            <a:r>
              <a:rPr lang="en-US" sz="2000" b="1" smtClean="0">
                <a:solidFill>
                  <a:srgbClr val="000099"/>
                </a:solidFill>
              </a:rPr>
              <a:t>XX</a:t>
            </a:r>
            <a:r>
              <a:rPr lang="ru-RU" sz="2000" b="1" smtClean="0">
                <a:solidFill>
                  <a:srgbClr val="000099"/>
                </a:solidFill>
              </a:rPr>
              <a:t> века в США разработаны физические принципы осуществления ядерного взрыва.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rgbClr val="000099"/>
                </a:solidFill>
              </a:rPr>
              <a:t>Первый ядерный взрыв произведен </a:t>
            </a:r>
            <a:r>
              <a:rPr lang="ru-RU" sz="2000" b="1" smtClean="0">
                <a:solidFill>
                  <a:srgbClr val="990000"/>
                </a:solidFill>
              </a:rPr>
              <a:t>в США 16 июля 1945г.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rgbClr val="000099"/>
                </a:solidFill>
              </a:rPr>
              <a:t>В </a:t>
            </a:r>
            <a:r>
              <a:rPr lang="ru-RU" sz="2000" b="1" smtClean="0">
                <a:solidFill>
                  <a:srgbClr val="663300"/>
                </a:solidFill>
              </a:rPr>
              <a:t>августе 1945г</a:t>
            </a:r>
            <a:r>
              <a:rPr lang="ru-RU" sz="2000" b="1" smtClean="0">
                <a:solidFill>
                  <a:srgbClr val="000099"/>
                </a:solidFill>
              </a:rPr>
              <a:t>. 2 атомные бомбы (20 кт) сброшены на Японские города </a:t>
            </a:r>
            <a:r>
              <a:rPr lang="ru-RU" sz="2000" b="1" smtClean="0">
                <a:solidFill>
                  <a:srgbClr val="663300"/>
                </a:solidFill>
              </a:rPr>
              <a:t>Хиросима и Нагасаки</a:t>
            </a:r>
            <a:r>
              <a:rPr lang="ru-RU" sz="2000" b="1" smtClean="0">
                <a:solidFill>
                  <a:srgbClr val="000099"/>
                </a:solidFill>
              </a:rPr>
              <a:t>. В Хиросиме погибло </a:t>
            </a:r>
            <a:r>
              <a:rPr lang="en-US" sz="2000" b="1" smtClean="0">
                <a:solidFill>
                  <a:srgbClr val="000099"/>
                </a:solidFill>
              </a:rPr>
              <a:t>&gt;140 </a:t>
            </a:r>
            <a:r>
              <a:rPr lang="ru-RU" sz="2000" b="1" smtClean="0">
                <a:solidFill>
                  <a:srgbClr val="000099"/>
                </a:solidFill>
              </a:rPr>
              <a:t>тыс. человек, в Нагасаки- около 75 тыс. человек.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rgbClr val="990000"/>
                </a:solidFill>
              </a:rPr>
              <a:t>В СССР</a:t>
            </a:r>
            <a:r>
              <a:rPr lang="ru-RU" sz="2000" b="1" smtClean="0">
                <a:solidFill>
                  <a:srgbClr val="000099"/>
                </a:solidFill>
              </a:rPr>
              <a:t> первое испытание атомной бомбы проведено </a:t>
            </a:r>
            <a:r>
              <a:rPr lang="ru-RU" sz="2000" b="1" smtClean="0">
                <a:solidFill>
                  <a:srgbClr val="990000"/>
                </a:solidFill>
              </a:rPr>
              <a:t>в августе 1949г</a:t>
            </a:r>
            <a:r>
              <a:rPr lang="ru-RU" sz="2000" b="1" smtClean="0">
                <a:solidFill>
                  <a:srgbClr val="000099"/>
                </a:solidFill>
              </a:rPr>
              <a:t>. на Семипалатинском полигоне мощностью в 22 кт.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rgbClr val="000099"/>
                </a:solidFill>
              </a:rPr>
              <a:t>В 60-х годах </a:t>
            </a:r>
            <a:r>
              <a:rPr lang="en-US" sz="2000" b="1" smtClean="0">
                <a:solidFill>
                  <a:srgbClr val="000099"/>
                </a:solidFill>
              </a:rPr>
              <a:t>XX</a:t>
            </a:r>
            <a:r>
              <a:rPr lang="ru-RU" sz="2000" b="1" smtClean="0">
                <a:solidFill>
                  <a:srgbClr val="000099"/>
                </a:solidFill>
              </a:rPr>
              <a:t> века ЯО внедряется во все виды ВС СССР.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rgbClr val="000099"/>
                </a:solidFill>
              </a:rPr>
              <a:t>Кроме </a:t>
            </a:r>
            <a:r>
              <a:rPr lang="ru-RU" sz="2000" b="1" smtClean="0">
                <a:solidFill>
                  <a:srgbClr val="663300"/>
                </a:solidFill>
              </a:rPr>
              <a:t>СССР</a:t>
            </a:r>
            <a:r>
              <a:rPr lang="ru-RU" sz="2000" b="1" smtClean="0">
                <a:solidFill>
                  <a:srgbClr val="000099"/>
                </a:solidFill>
              </a:rPr>
              <a:t> и </a:t>
            </a:r>
            <a:r>
              <a:rPr lang="ru-RU" sz="2000" b="1" smtClean="0">
                <a:solidFill>
                  <a:srgbClr val="663300"/>
                </a:solidFill>
              </a:rPr>
              <a:t>США</a:t>
            </a:r>
            <a:r>
              <a:rPr lang="ru-RU" sz="2000" b="1" smtClean="0">
                <a:solidFill>
                  <a:srgbClr val="000099"/>
                </a:solidFill>
              </a:rPr>
              <a:t> ЯО появляется: в </a:t>
            </a:r>
            <a:r>
              <a:rPr lang="ru-RU" sz="2000" b="1" smtClean="0">
                <a:solidFill>
                  <a:srgbClr val="663300"/>
                </a:solidFill>
              </a:rPr>
              <a:t>Англии</a:t>
            </a:r>
            <a:r>
              <a:rPr lang="ru-RU" sz="2000" b="1" smtClean="0">
                <a:solidFill>
                  <a:srgbClr val="000099"/>
                </a:solidFill>
              </a:rPr>
              <a:t> (1952г.), во </a:t>
            </a:r>
            <a:r>
              <a:rPr lang="ru-RU" sz="2000" b="1" smtClean="0">
                <a:solidFill>
                  <a:srgbClr val="663300"/>
                </a:solidFill>
              </a:rPr>
              <a:t>Франции</a:t>
            </a:r>
            <a:r>
              <a:rPr lang="ru-RU" sz="2000" b="1" smtClean="0">
                <a:solidFill>
                  <a:srgbClr val="000099"/>
                </a:solidFill>
              </a:rPr>
              <a:t> (1960г.), в </a:t>
            </a:r>
            <a:r>
              <a:rPr lang="ru-RU" sz="2000" b="1" smtClean="0">
                <a:solidFill>
                  <a:srgbClr val="663300"/>
                </a:solidFill>
              </a:rPr>
              <a:t>Китае</a:t>
            </a:r>
            <a:r>
              <a:rPr lang="ru-RU" sz="2000" b="1" smtClean="0">
                <a:solidFill>
                  <a:srgbClr val="000099"/>
                </a:solidFill>
              </a:rPr>
              <a:t> (1964г.). Позже ЯО появилось в </a:t>
            </a:r>
            <a:r>
              <a:rPr lang="ru-RU" sz="2000" b="1" smtClean="0">
                <a:solidFill>
                  <a:srgbClr val="663300"/>
                </a:solidFill>
              </a:rPr>
              <a:t>Индии, Пакистане, в Северной Корее, в Израиле.  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042988" y="260350"/>
            <a:ext cx="6192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10244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AutoShape 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69925" y="260350"/>
            <a:ext cx="72739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>
                    <a:lumMod val="25000"/>
                  </a:schemeClr>
                </a:solidFill>
              </a:rPr>
              <a:t>История создания ядерного оружия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16-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60800"/>
            <a:ext cx="3671887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6" descr="27-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0350"/>
            <a:ext cx="4483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7" descr="14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32305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 descr="16-1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403225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250825" y="3357563"/>
            <a:ext cx="8713788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990000"/>
                </a:solidFill>
              </a:rPr>
              <a:t>Запомни! Покидать зону химического заражения следует, двигаясь перпендикулярно направлению ветра.</a:t>
            </a:r>
          </a:p>
        </p:txBody>
      </p:sp>
      <p:sp>
        <p:nvSpPr>
          <p:cNvPr id="66567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68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69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70" name="AutoShape 1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450850" y="-66675"/>
            <a:ext cx="8240713" cy="1473200"/>
            <a:chOff x="284" y="-42"/>
            <a:chExt cx="5191" cy="928"/>
          </a:xfrm>
        </p:grpSpPr>
        <p:pic>
          <p:nvPicPr>
            <p:cNvPr id="174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-42"/>
              <a:ext cx="51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15" name="Text Box 3"/>
            <p:cNvSpPr txBox="1">
              <a:spLocks noChangeArrowheads="1"/>
            </p:cNvSpPr>
            <p:nvPr/>
          </p:nvSpPr>
          <p:spPr bwMode="auto">
            <a:xfrm>
              <a:off x="284" y="-42"/>
              <a:ext cx="5191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457200" y="1646238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105400" y="1714500"/>
            <a:ext cx="40386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292100" indent="-2905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SzPct val="70000"/>
              <a:buFontTx/>
              <a:buNone/>
            </a:pPr>
            <a:r>
              <a:rPr lang="ru-RU" sz="2200" dirty="0">
                <a:solidFill>
                  <a:schemeClr val="tx1"/>
                </a:solidFill>
                <a:latin typeface="Cambria" pitchFamily="16" charset="0"/>
              </a:rPr>
              <a:t>Состав комплекта: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200" dirty="0">
                <a:solidFill>
                  <a:schemeClr val="tx1"/>
                </a:solidFill>
                <a:latin typeface="Cambria" pitchFamily="16" charset="0"/>
              </a:rPr>
              <a:t>1</a:t>
            </a: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.-ручной насос;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2.-насадка к насосу4;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3.-защитные колпачки;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4.-противодымные фильтры;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5.-корпус;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6.-патроны к грелке;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7.-электрический фонарь;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8.-грелка;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9.-крышка;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10.-лопатка;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Char char=""/>
            </a:pPr>
            <a:r>
              <a:rPr lang="ru-RU" sz="2400" dirty="0">
                <a:solidFill>
                  <a:schemeClr val="tx1"/>
                </a:solidFill>
                <a:latin typeface="Cambria" pitchFamily="16" charset="0"/>
              </a:rPr>
              <a:t>11.-кассеты с индикаторными трубками.</a:t>
            </a:r>
          </a:p>
          <a:p>
            <a:pPr eaLnBrk="1" hangingPunct="1">
              <a:lnSpc>
                <a:spcPct val="80000"/>
              </a:lnSpc>
              <a:buClr>
                <a:srgbClr val="72A376"/>
              </a:buClr>
              <a:buSzPct val="70000"/>
              <a:buFont typeface="Wingdings 2" pitchFamily="16" charset="2"/>
              <a:buNone/>
            </a:pPr>
            <a:endParaRPr lang="ru-RU" sz="2400" dirty="0">
              <a:solidFill>
                <a:schemeClr val="tx1"/>
              </a:solidFill>
              <a:latin typeface="Cambria" pitchFamily="16" charset="0"/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0"/>
            <a:ext cx="4643438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975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399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ttp://litn-andrei.narod.ru/images/p19_4f01e80c-c006-4b1f-93a4-3fc036b9a0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3978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7519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357188" y="0"/>
            <a:ext cx="8501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/>
              <a:t>Правило поведения и действия в очаге химического поражения</a:t>
            </a:r>
          </a:p>
        </p:txBody>
      </p:sp>
      <p:sp>
        <p:nvSpPr>
          <p:cNvPr id="39939" name="Прямоугольник 2"/>
          <p:cNvSpPr>
            <a:spLocks noChangeArrowheads="1"/>
          </p:cNvSpPr>
          <p:nvPr/>
        </p:nvSpPr>
        <p:spPr bwMode="auto">
          <a:xfrm>
            <a:off x="285750" y="928688"/>
            <a:ext cx="8715375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500"/>
              <a:t>При объявлении сигнала или обнаружении признаков применения противником отравляющих веществ либо наличия СДЯВ в окружающей среде необходимо: </a:t>
            </a:r>
            <a:br>
              <a:rPr lang="ru-RU" sz="1500"/>
            </a:br>
            <a:r>
              <a:rPr lang="ru-RU" sz="1500"/>
              <a:t>-незамедлительно надеть средства индивидуальной защиты ; </a:t>
            </a:r>
            <a:br>
              <a:rPr lang="ru-RU" sz="1500"/>
            </a:br>
            <a:r>
              <a:rPr lang="ru-RU" sz="1500"/>
              <a:t>-поспешить в ближайшее убежище или укрытие, а при отсутствии их в загерметизированное жилое помещение; </a:t>
            </a:r>
            <a:br>
              <a:rPr lang="ru-RU" sz="1500"/>
            </a:br>
            <a:r>
              <a:rPr lang="ru-RU" sz="1500"/>
              <a:t>-в тамбуре убежища снять средства индивидуальной защиты кожи и верхнюю одежду, после тщательного осмотра, обработки и обдува воздухом войти в основное помещение и снять противогаз. </a:t>
            </a:r>
            <a:br>
              <a:rPr lang="ru-RU" sz="1500"/>
            </a:br>
            <a:r>
              <a:rPr lang="ru-RU" sz="1500"/>
              <a:t>При движении по заражённой территории надо неукоснительно соблюдать следующие правила: </a:t>
            </a:r>
            <a:br>
              <a:rPr lang="ru-RU" sz="1500"/>
            </a:br>
            <a:r>
              <a:rPr lang="ru-RU" sz="1500"/>
              <a:t>-двигаться быстро, но не бежать и не поднимать пыли; </a:t>
            </a:r>
            <a:br>
              <a:rPr lang="ru-RU" sz="1500"/>
            </a:br>
            <a:r>
              <a:rPr lang="ru-RU" sz="1500"/>
              <a:t>-не прислоняться к зданиям и не касаться окружающих предметов; </a:t>
            </a:r>
            <a:br>
              <a:rPr lang="ru-RU" sz="1500"/>
            </a:br>
            <a:r>
              <a:rPr lang="ru-RU" sz="1500"/>
              <a:t>-не наступать на встречающиеся на пути капли жидкости или порошкообразные россыпи неизвестных веществ; </a:t>
            </a:r>
            <a:br>
              <a:rPr lang="ru-RU" sz="1500"/>
            </a:br>
            <a:r>
              <a:rPr lang="ru-RU" sz="1500"/>
              <a:t>-не снимать средства индивидуальной защиты до распоряжения представителей органов Г О ; </a:t>
            </a:r>
            <a:br>
              <a:rPr lang="ru-RU" sz="1500"/>
            </a:br>
            <a:r>
              <a:rPr lang="ru-RU" sz="1500"/>
              <a:t>-избегать перехода через овраги, лощины, болота, тоннели и другие открытые заглублённые места, где наиболее вероятен застой ОВ. </a:t>
            </a:r>
            <a:br>
              <a:rPr lang="ru-RU" sz="1500"/>
            </a:br>
            <a:r>
              <a:rPr lang="ru-RU" sz="1500"/>
              <a:t>-проходя через парки, сады, луга и поля, соблюдайте повышенную осторожность, поскольку отравляющие вещества могут осесть на ветках, листьях и траве. </a:t>
            </a:r>
            <a:br>
              <a:rPr lang="ru-RU" sz="1500"/>
            </a:br>
            <a:r>
              <a:rPr lang="ru-RU" sz="1500"/>
              <a:t>-при обнаружении капель или мазков отравляющих веществ на коже, одежде, обуви или средствах индивидуальной защиты немедленно обработайте эти места тампонами, смоченными жидкостью из ИПП-8 ; если у вас нет пакета, снимите капли ОВ тампоном из бумаги, ветоши или носовым платком. </a:t>
            </a:r>
            <a:br>
              <a:rPr lang="ru-RU" sz="1500"/>
            </a:br>
            <a:r>
              <a:rPr lang="ru-RU" sz="1500"/>
              <a:t>-старайтесь по возможности оказать необходимую помощь пострадавшим, детям, а также престарелым и инвалидам. </a:t>
            </a:r>
          </a:p>
        </p:txBody>
      </p:sp>
    </p:spTree>
    <p:extLst>
      <p:ext uri="{BB962C8B-B14F-4D97-AF65-F5344CB8AC3E}">
        <p14:creationId xmlns:p14="http://schemas.microsoft.com/office/powerpoint/2010/main" val="13456546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j0343747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3061">
            <a:off x="1374775" y="4235450"/>
            <a:ext cx="12858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Document"/>
          <p:cNvSpPr>
            <a:spLocks noEditPoints="1" noChangeArrowheads="1"/>
          </p:cNvSpPr>
          <p:nvPr/>
        </p:nvSpPr>
        <p:spPr bwMode="auto">
          <a:xfrm>
            <a:off x="1692275" y="692150"/>
            <a:ext cx="7056438" cy="3168650"/>
          </a:xfrm>
          <a:custGeom>
            <a:avLst/>
            <a:gdLst>
              <a:gd name="T0" fmla="*/ 1148033786 w 21600"/>
              <a:gd name="T1" fmla="*/ 465519281 h 21600"/>
              <a:gd name="T2" fmla="*/ 9071443 w 21600"/>
              <a:gd name="T3" fmla="*/ 233469799 h 21600"/>
              <a:gd name="T4" fmla="*/ 1148033786 w 21600"/>
              <a:gd name="T5" fmla="*/ 1743051 h 21600"/>
              <a:gd name="T6" fmla="*/ 2147483647 w 21600"/>
              <a:gd name="T7" fmla="*/ 229230410 h 21600"/>
              <a:gd name="T8" fmla="*/ 1148033786 w 21600"/>
              <a:gd name="T9" fmla="*/ 465519281 h 21600"/>
              <a:gd name="T10" fmla="*/ 0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46483068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342900" indent="-342900" algn="ctr"/>
            <a:r>
              <a:rPr lang="ru-RU" sz="2000" b="1">
                <a:solidFill>
                  <a:srgbClr val="993300"/>
                </a:solidFill>
              </a:rPr>
              <a:t>Вопросы для закрепления: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Какие типы ХО вы знаете? 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Когда и где было впервые применено ХО ?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Кратко охарактеризуйте ОВ общеядовитого действия.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Кратко охарактеризуйте ОВ удушающего действия.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Какие средства доставки ХО вы знаете?</a:t>
            </a:r>
          </a:p>
          <a:p>
            <a:pPr marL="342900" indent="-342900">
              <a:buFontTx/>
              <a:buAutoNum type="arabicPeriod"/>
            </a:pPr>
            <a:r>
              <a:rPr lang="ru-RU" b="1">
                <a:solidFill>
                  <a:srgbClr val="003399"/>
                </a:solidFill>
              </a:rPr>
              <a:t>Какие меры по защите от ХО вы знаете?</a:t>
            </a:r>
          </a:p>
          <a:p>
            <a:pPr marL="342900" indent="-342900">
              <a:buFontTx/>
              <a:buAutoNum type="arabicPeriod"/>
            </a:pPr>
            <a:endParaRPr lang="ru-RU" b="1">
              <a:solidFill>
                <a:srgbClr val="003399"/>
              </a:solidFill>
            </a:endParaRPr>
          </a:p>
          <a:p>
            <a:pPr marL="342900" indent="-342900">
              <a:buFontTx/>
              <a:buAutoNum type="arabicPeriod"/>
            </a:pPr>
            <a:endParaRPr lang="ru-RU" b="1">
              <a:solidFill>
                <a:srgbClr val="003399"/>
              </a:solidFill>
            </a:endParaRPr>
          </a:p>
        </p:txBody>
      </p:sp>
      <p:sp>
        <p:nvSpPr>
          <p:cNvPr id="67588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589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590" name="AutoShape 8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7591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8569325" cy="1624013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>
                <a:solidFill>
                  <a:srgbClr val="000099"/>
                </a:solidFill>
              </a:rPr>
              <a:t>При изучении этой темы дополнительно можно использовать интернет-ресурсы: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2400">
                <a:solidFill>
                  <a:srgbClr val="000099"/>
                </a:solidFill>
              </a:rPr>
              <a:t>сайт  </a:t>
            </a:r>
            <a:r>
              <a:rPr lang="en-US" sz="2400">
                <a:solidFill>
                  <a:srgbClr val="000099"/>
                </a:solidFill>
              </a:rPr>
              <a:t>http://himvoiska.narod.ru/bwphoto.html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68611" name="Picture 6" descr="chem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060575"/>
            <a:ext cx="2870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8" descr="__________________________________________________________________________________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60575"/>
            <a:ext cx="2768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468313" y="5805488"/>
            <a:ext cx="85677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>
                <a:solidFill>
                  <a:srgbClr val="990000"/>
                </a:solidFill>
                <a:hlinkClick r:id="rId5"/>
              </a:rPr>
              <a:t>нервно-паралитического действия</a:t>
            </a:r>
            <a:r>
              <a:rPr lang="ru-RU">
                <a:solidFill>
                  <a:srgbClr val="990000"/>
                </a:solidFill>
              </a:rPr>
              <a:t>, </a:t>
            </a:r>
            <a:r>
              <a:rPr lang="ru-RU">
                <a:solidFill>
                  <a:srgbClr val="990000"/>
                </a:solidFill>
                <a:hlinkClick r:id="rId6"/>
              </a:rPr>
              <a:t>кожно-нарывного действия</a:t>
            </a:r>
            <a:r>
              <a:rPr lang="ru-RU">
                <a:solidFill>
                  <a:srgbClr val="990000"/>
                </a:solidFill>
              </a:rPr>
              <a:t>, </a:t>
            </a:r>
            <a:r>
              <a:rPr lang="ru-RU">
                <a:solidFill>
                  <a:srgbClr val="990000"/>
                </a:solidFill>
                <a:hlinkClick r:id="rId7"/>
              </a:rPr>
              <a:t>общеядовитого действия</a:t>
            </a:r>
            <a:r>
              <a:rPr lang="ru-RU">
                <a:solidFill>
                  <a:srgbClr val="990000"/>
                </a:solidFill>
              </a:rPr>
              <a:t> ,</a:t>
            </a:r>
            <a:r>
              <a:rPr lang="ru-RU">
                <a:solidFill>
                  <a:srgbClr val="990000"/>
                </a:solidFill>
                <a:hlinkClick r:id="rId8"/>
              </a:rPr>
              <a:t>удушающего действия</a:t>
            </a:r>
            <a:r>
              <a:rPr lang="ru-RU">
                <a:solidFill>
                  <a:srgbClr val="990000"/>
                </a:solidFill>
              </a:rPr>
              <a:t>, </a:t>
            </a:r>
            <a:r>
              <a:rPr lang="ru-RU">
                <a:solidFill>
                  <a:srgbClr val="990000"/>
                </a:solidFill>
                <a:hlinkClick r:id="rId9"/>
              </a:rPr>
              <a:t>психохимического действия</a:t>
            </a:r>
            <a:r>
              <a:rPr lang="ru-RU">
                <a:solidFill>
                  <a:srgbClr val="990000"/>
                </a:solidFill>
              </a:rPr>
              <a:t> </a:t>
            </a:r>
            <a:r>
              <a:rPr lang="ru-RU">
                <a:solidFill>
                  <a:srgbClr val="990000"/>
                </a:solidFill>
                <a:hlinkClick r:id="rId10"/>
              </a:rPr>
              <a:t>раздражающего действия</a:t>
            </a:r>
            <a:r>
              <a:rPr lang="ru-RU">
                <a:solidFill>
                  <a:srgbClr val="990000"/>
                </a:solidFill>
              </a:rPr>
              <a:t>, </a:t>
            </a:r>
            <a:r>
              <a:rPr lang="ru-RU">
                <a:solidFill>
                  <a:srgbClr val="990000"/>
                </a:solidFill>
                <a:hlinkClick r:id="rId11"/>
              </a:rPr>
              <a:t>токсины</a:t>
            </a:r>
            <a:r>
              <a:rPr lang="ru-RU">
                <a:solidFill>
                  <a:srgbClr val="990000"/>
                </a:solidFill>
              </a:rPr>
              <a:t>, </a:t>
            </a:r>
            <a:r>
              <a:rPr lang="ru-RU">
                <a:solidFill>
                  <a:srgbClr val="990000"/>
                </a:solidFill>
                <a:hlinkClick r:id="rId12"/>
              </a:rPr>
              <a:t>фитотоксины</a:t>
            </a:r>
            <a:r>
              <a:rPr lang="ru-RU">
                <a:solidFill>
                  <a:srgbClr val="990000"/>
                </a:solidFill>
              </a:rPr>
              <a:t>, </a:t>
            </a:r>
            <a:r>
              <a:rPr lang="ru-RU">
                <a:solidFill>
                  <a:srgbClr val="990000"/>
                </a:solidFill>
                <a:hlinkClick r:id="rId13"/>
              </a:rPr>
              <a:t>зомп</a:t>
            </a:r>
            <a:endParaRPr lang="ru-RU">
              <a:solidFill>
                <a:srgbClr val="990000"/>
              </a:solidFill>
            </a:endParaRPr>
          </a:p>
        </p:txBody>
      </p:sp>
      <p:sp>
        <p:nvSpPr>
          <p:cNvPr id="68614" name="AutoShape 10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8615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8616" name="AutoShape 12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8617" name="AutoShape 13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6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611188" y="333375"/>
            <a:ext cx="6337300" cy="26638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76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aturalborn"/>
              </a:rPr>
              <a:t>Бактериологическое</a:t>
            </a:r>
          </a:p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aturalborn"/>
              </a:rPr>
              <a:t>(биологическое)  оружие</a:t>
            </a:r>
          </a:p>
        </p:txBody>
      </p:sp>
      <p:pic>
        <p:nvPicPr>
          <p:cNvPr id="69635" name="Picture 8" descr="bioter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33600"/>
            <a:ext cx="20780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9" descr="_________________________________________________________z02"/>
          <p:cNvPicPr>
            <a:picLocks noChangeAspect="1" noChangeArrowheads="1"/>
          </p:cNvPicPr>
          <p:nvPr/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8913"/>
            <a:ext cx="183991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0" descr="PIC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73463"/>
            <a:ext cx="31242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AutoShape 11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9639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9640" name="AutoShape 1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9641" name="AutoShape 1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323850" y="404813"/>
            <a:ext cx="8569325" cy="1014412"/>
          </a:xfrm>
          <a:prstGeom prst="rect">
            <a:avLst/>
          </a:prstGeom>
          <a:solidFill>
            <a:srgbClr val="FFFFCC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>
                <a:solidFill>
                  <a:srgbClr val="000099"/>
                </a:solidFill>
              </a:rPr>
              <a:t>При изучении этой темы используем интернет-ресурсы: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2400">
                <a:solidFill>
                  <a:srgbClr val="000099"/>
                </a:solidFill>
              </a:rPr>
              <a:t>сайт  </a:t>
            </a:r>
            <a:r>
              <a:rPr lang="en-US" sz="2400">
                <a:solidFill>
                  <a:srgbClr val="000099"/>
                </a:solidFill>
              </a:rPr>
              <a:t>http://himvoiska.narod.ru/bwphoto.html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70659" name="Picture 6" descr="ts03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19145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3563938" y="1700213"/>
            <a:ext cx="5400675" cy="47815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400" b="1">
                <a:solidFill>
                  <a:srgbClr val="990000"/>
                </a:solidFill>
              </a:rPr>
              <a:t>БИОЛОГИЧЕСКОЕ (БАКТЕРИОЛОГИЧЕСКОЕ) ОРУЖИЕ - оружие массового поражения, действие которого основано на использовании болезнетворных свойств боевых биологических средств. Его эффективность определяется малой инфицирующей дозой, возможностью скрытного применения на значительной территории, трудностью обнаружения и избирательностью действия только на человека, животных и других живых существ, а также сильным психологическим воздействием на противника и трудностью защиты войск, населения и ликвидации последствий. Б.о. запрещено Женевским протоколом 1925 г. Однако в Первую мировую войну его пыталась применить Германия путем заражения лошадей возбудителем сапа, а во Второй мировой войне - Япония. Разработка Б.о. велась и в США. Его применение является преступлением против человечества. По инициативе СССР и др. стран в 1972 г. ООН приняла Конвенцию о запрещении разработки, производства и накопления запасов бактериологического (биологического) оружия и токсинов и их уничтожении, которая вступила в силу в 1975 г. </a:t>
            </a:r>
          </a:p>
        </p:txBody>
      </p:sp>
      <p:sp>
        <p:nvSpPr>
          <p:cNvPr id="70661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2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3" name="AutoShape 1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4" name="AutoShape 1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6"/>
          <p:cNvSpPr txBox="1">
            <a:spLocks noChangeArrowheads="1"/>
          </p:cNvSpPr>
          <p:nvPr/>
        </p:nvSpPr>
        <p:spPr bwMode="auto">
          <a:xfrm>
            <a:off x="179388" y="115888"/>
            <a:ext cx="871378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i="1">
                <a:solidFill>
                  <a:srgbClr val="990000"/>
                </a:solidFill>
              </a:rPr>
              <a:t>Бактериологическое (биологическое) оружие</a:t>
            </a:r>
            <a:r>
              <a:rPr lang="ru-RU" b="1" i="1">
                <a:solidFill>
                  <a:srgbClr val="000099"/>
                </a:solidFill>
              </a:rPr>
              <a:t> — это специальные боеприпасы и боевые приборы со средствами доставки, снаряженные бактериальными (биологическими) средствами. </a:t>
            </a:r>
            <a:br>
              <a:rPr lang="ru-RU" b="1" i="1">
                <a:solidFill>
                  <a:srgbClr val="000099"/>
                </a:solidFill>
              </a:rPr>
            </a:br>
            <a:r>
              <a:rPr lang="ru-RU" b="1" i="1">
                <a:solidFill>
                  <a:srgbClr val="000099"/>
                </a:solidFill>
              </a:rPr>
              <a:t/>
            </a:r>
            <a:br>
              <a:rPr lang="ru-RU" b="1" i="1">
                <a:solidFill>
                  <a:srgbClr val="000099"/>
                </a:solidFill>
              </a:rPr>
            </a:br>
            <a:r>
              <a:rPr lang="ru-RU" b="1" i="1">
                <a:solidFill>
                  <a:srgbClr val="990000"/>
                </a:solidFill>
              </a:rPr>
              <a:t>В качестве бактериальных (биологических) средств могут быть использованы: </a:t>
            </a:r>
            <a:br>
              <a:rPr lang="ru-RU" b="1" i="1">
                <a:solidFill>
                  <a:srgbClr val="990000"/>
                </a:solidFill>
              </a:rPr>
            </a:br>
            <a:r>
              <a:rPr lang="ru-RU" b="1" i="1">
                <a:solidFill>
                  <a:srgbClr val="000099"/>
                </a:solidFill>
              </a:rPr>
              <a:t/>
            </a:r>
            <a:br>
              <a:rPr lang="ru-RU" b="1" i="1">
                <a:solidFill>
                  <a:srgbClr val="000099"/>
                </a:solidFill>
              </a:rPr>
            </a:br>
            <a:r>
              <a:rPr lang="ru-RU" b="1" i="1">
                <a:solidFill>
                  <a:srgbClr val="990000"/>
                </a:solidFill>
              </a:rPr>
              <a:t>для поражения людей</a:t>
            </a:r>
            <a:r>
              <a:rPr lang="ru-RU" b="1" i="1">
                <a:solidFill>
                  <a:srgbClr val="000099"/>
                </a:solidFill>
              </a:rPr>
              <a:t>: возбудители бактериальных заболеваний (чума, туляремия, бруцеллез, сибирская язва, холера); возбудители вирусных заболеваний (натуральная оспа, желтая лихорадка, венесуэльский энцефаломиелит лошадей); возбудители риккетсиозов (сыпной тиф, пятнистая лихорадка Скалистых гор, Ку-лихорадка); возбудители грибковых заболеваний (кокцидиодомикоз, покардиоз, гистоплазмоз); </a:t>
            </a:r>
            <a:br>
              <a:rPr lang="ru-RU" b="1" i="1">
                <a:solidFill>
                  <a:srgbClr val="000099"/>
                </a:solidFill>
              </a:rPr>
            </a:br>
            <a:r>
              <a:rPr lang="ru-RU" b="1" i="1">
                <a:solidFill>
                  <a:srgbClr val="000099"/>
                </a:solidFill>
              </a:rPr>
              <a:t/>
            </a:r>
            <a:br>
              <a:rPr lang="ru-RU" b="1" i="1">
                <a:solidFill>
                  <a:srgbClr val="000099"/>
                </a:solidFill>
              </a:rPr>
            </a:br>
            <a:r>
              <a:rPr lang="ru-RU" b="1" i="1">
                <a:solidFill>
                  <a:srgbClr val="990000"/>
                </a:solidFill>
              </a:rPr>
              <a:t>для поражения животных</a:t>
            </a:r>
            <a:r>
              <a:rPr lang="ru-RU" b="1" i="1">
                <a:solidFill>
                  <a:srgbClr val="000099"/>
                </a:solidFill>
              </a:rPr>
              <a:t>: возбудители ящура, чумы крупного рогатого скота, чумы свиней, сибирской язвы, сапа, африканской лихорадки свиней, ложного бешенства и других заболеваний; </a:t>
            </a:r>
            <a:br>
              <a:rPr lang="ru-RU" b="1" i="1">
                <a:solidFill>
                  <a:srgbClr val="000099"/>
                </a:solidFill>
              </a:rPr>
            </a:br>
            <a:r>
              <a:rPr lang="ru-RU" b="1" i="1">
                <a:solidFill>
                  <a:srgbClr val="000099"/>
                </a:solidFill>
              </a:rPr>
              <a:t/>
            </a:r>
            <a:br>
              <a:rPr lang="ru-RU" b="1" i="1">
                <a:solidFill>
                  <a:srgbClr val="000099"/>
                </a:solidFill>
              </a:rPr>
            </a:br>
            <a:r>
              <a:rPr lang="ru-RU" b="1" i="1">
                <a:solidFill>
                  <a:srgbClr val="990000"/>
                </a:solidFill>
              </a:rPr>
              <a:t>для уничтожения растений</a:t>
            </a:r>
            <a:r>
              <a:rPr lang="ru-RU" b="1" i="1">
                <a:solidFill>
                  <a:srgbClr val="000099"/>
                </a:solidFill>
              </a:rPr>
              <a:t>: возбудители ржавчины хлебных злаков, фитофтороза картофеля, позднего увядания кукурузы и других культур; насекомые—вредители сельскохозяйственных растений; фитотоксиканты, дефолианты, гербициды и другие химические вещества.</a:t>
            </a:r>
            <a:r>
              <a:rPr lang="ru-RU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71683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7737475" y="6497638"/>
            <a:ext cx="360363" cy="360362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684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83638" y="6497638"/>
            <a:ext cx="360362" cy="3603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685" name="AutoShape 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097838" y="6497638"/>
            <a:ext cx="360362" cy="36036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686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497638"/>
            <a:ext cx="360362" cy="360362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2306</TotalTime>
  <Words>5220</Words>
  <Application>Microsoft Office PowerPoint</Application>
  <PresentationFormat>Экран (4:3)</PresentationFormat>
  <Paragraphs>564</Paragraphs>
  <Slides>113</Slides>
  <Notes>8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113</vt:i4>
      </vt:variant>
    </vt:vector>
  </HeadingPairs>
  <TitlesOfParts>
    <vt:vector size="117" baseType="lpstr">
      <vt:lpstr>Тема Office</vt:lpstr>
      <vt:lpstr>CorelDRAW</vt:lpstr>
      <vt:lpstr>ClipArt</vt:lpstr>
      <vt:lpstr>CorelPhotoPaint.Image.11</vt:lpstr>
      <vt:lpstr>Основные виды оружия и их поражающие факторы.</vt:lpstr>
      <vt:lpstr>Презентация PowerPoint</vt:lpstr>
      <vt:lpstr>Оружие массового поражения</vt:lpstr>
      <vt:lpstr>Презентация PowerPoint</vt:lpstr>
      <vt:lpstr>Ядерное оружие </vt:lpstr>
      <vt:lpstr>История создания ядерного оружия.</vt:lpstr>
      <vt:lpstr>Презентация PowerPoint</vt:lpstr>
      <vt:lpstr>Презентация PowerPoint</vt:lpstr>
      <vt:lpstr>Презентация PowerPoint</vt:lpstr>
      <vt:lpstr>Ядерное оружие в СССР.</vt:lpstr>
      <vt:lpstr>29 августа 1949 г. «РДС-1» 22  Семипалатинский полигон, СССР</vt:lpstr>
      <vt:lpstr>Принцип действия ядерного оружия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ядерных взрывов </vt:lpstr>
      <vt:lpstr>Презентация PowerPoint</vt:lpstr>
      <vt:lpstr>Высотный ядерный взрыв - это взрыв, произведенный с целью уничтожения в полете ракет и самолетов на безопасной для наземных объектов высоте (свыше 10 км).</vt:lpstr>
      <vt:lpstr>Воздушный ядерный взрыв — это взрыв, произведенный на высоте до 10 км, когда светящаяся область не касается земли (воды). Воздушные взрывы подразделяются на низкие и высокие.</vt:lpstr>
      <vt:lpstr>Презентация PowerPoint</vt:lpstr>
      <vt:lpstr>Наземный (надводный) ядерный взрыв - это взрыв, произведенный на поверхности земли (воды), при котором светящаяся область касается поверхности земли (воды), а пылевой (водяной) столб с момента образования соединен с облаком взрыва.</vt:lpstr>
      <vt:lpstr>Презентация PowerPoint</vt:lpstr>
      <vt:lpstr>Подземный (подводный) ядерный взрыв - это взрыв, произведенный под землей (под водой) и характеризующийся выбросом большого количества грунта (воды), перемешанного с продуктами ядерного взрывчатого вещества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Защита от ударной волны </vt:lpstr>
      <vt:lpstr>Презентация PowerPoint</vt:lpstr>
      <vt:lpstr>Презентация PowerPoint</vt:lpstr>
      <vt:lpstr>Защита от светового излучения  </vt:lpstr>
      <vt:lpstr>Презентация PowerPoint</vt:lpstr>
      <vt:lpstr>Действия радиакивного излучения</vt:lpstr>
      <vt:lpstr>Защитные свойства различных материалов от радиации  </vt:lpstr>
      <vt:lpstr>Радиоактивность:  альфа-, бета-, гамма-излучение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Высокий уровень радиации может наблюдаться не только в районе, прилегающем к месту взрыва, но и на расстоянии десятков и даже сотен километров от него. Радиоактивное заражение местности может быть опасным на протяжении нескольких недель после взрыва.</vt:lpstr>
      <vt:lpstr>Презентация PowerPoint</vt:lpstr>
      <vt:lpstr>Зоны радиоактивного заражения по степени опасности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Защита от электромагнитного импульса </vt:lpstr>
      <vt:lpstr>Разновидности  ядерного заряда: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Химическое оружие – это ОМП, действие которого основано на токсических свойствах некоторых химических веществ.                       К нему относятся:   боевые отравляющие вещества (ОВ),   средства их применения (доставки) (СД),   средства (органы) управления      ХО = ОВ +СД + 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OOO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средства поражения и их поражающие факторы. Мероприятия по защите населения.</dc:title>
  <dc:creator>Besto</dc:creator>
  <cp:lastModifiedBy>Артем</cp:lastModifiedBy>
  <cp:revision>295</cp:revision>
  <dcterms:created xsi:type="dcterms:W3CDTF">2007-10-20T14:53:04Z</dcterms:created>
  <dcterms:modified xsi:type="dcterms:W3CDTF">2018-10-20T16:48:07Z</dcterms:modified>
</cp:coreProperties>
</file>